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72" r:id="rId3"/>
    <p:sldId id="257" r:id="rId4"/>
    <p:sldId id="259" r:id="rId5"/>
    <p:sldId id="258" r:id="rId6"/>
    <p:sldId id="260" r:id="rId7"/>
    <p:sldId id="261" r:id="rId8"/>
    <p:sldId id="275" r:id="rId9"/>
    <p:sldId id="273" r:id="rId10"/>
    <p:sldId id="262" r:id="rId11"/>
    <p:sldId id="263" r:id="rId12"/>
    <p:sldId id="274" r:id="rId13"/>
    <p:sldId id="266" r:id="rId14"/>
    <p:sldId id="267" r:id="rId15"/>
    <p:sldId id="271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y Aschoff" initials="KA" lastIdx="1" clrIdx="0">
    <p:extLst>
      <p:ext uri="{19B8F6BF-5375-455C-9EA6-DF929625EA0E}">
        <p15:presenceInfo xmlns:p15="http://schemas.microsoft.com/office/powerpoint/2012/main" userId="S-1-5-21-1366901343-1712286707-620655208-64546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8FF"/>
    <a:srgbClr val="B9D0FF"/>
    <a:srgbClr val="99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1" autoAdjust="0"/>
    <p:restoredTop sz="99412" autoAdjust="0"/>
  </p:normalViewPr>
  <p:slideViewPr>
    <p:cSldViewPr snapToGrid="0">
      <p:cViewPr varScale="1">
        <p:scale>
          <a:sx n="69" d="100"/>
          <a:sy n="69" d="100"/>
        </p:scale>
        <p:origin x="72" y="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9321A-F69D-4427-8EA2-7B33BB2FBEA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91C96-8C08-4C60-847E-5FE9F5058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86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1CA-4B81-4067-9F2F-2EF0AA82143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3B5F-069B-486D-B80C-818C81E9D5D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183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1CA-4B81-4067-9F2F-2EF0AA82143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3B5F-069B-486D-B80C-818C81E9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76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1CA-4B81-4067-9F2F-2EF0AA82143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3B5F-069B-486D-B80C-818C81E9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14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1CA-4B81-4067-9F2F-2EF0AA82143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3B5F-069B-486D-B80C-818C81E9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4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1CA-4B81-4067-9F2F-2EF0AA82143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3B5F-069B-486D-B80C-818C81E9D5D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39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1CA-4B81-4067-9F2F-2EF0AA82143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3B5F-069B-486D-B80C-818C81E9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5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1CA-4B81-4067-9F2F-2EF0AA82143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3B5F-069B-486D-B80C-818C81E9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1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1CA-4B81-4067-9F2F-2EF0AA82143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3B5F-069B-486D-B80C-818C81E9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3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1CA-4B81-4067-9F2F-2EF0AA82143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3B5F-069B-486D-B80C-818C81E9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1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027B1CA-4B81-4067-9F2F-2EF0AA82143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BD3B5F-069B-486D-B80C-818C81E9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3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1CA-4B81-4067-9F2F-2EF0AA82143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3B5F-069B-486D-B80C-818C81E9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2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027B1CA-4B81-4067-9F2F-2EF0AA82143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1BD3B5F-069B-486D-B80C-818C81E9D5D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05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My Doctor Recommends Surgery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7</a:t>
            </a:r>
            <a:endParaRPr lang="en-US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1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33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Day of Surgery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1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97280" y="1862063"/>
            <a:ext cx="66080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day of surgery may look something like this:</a:t>
            </a: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Check-in at the front desk.</a:t>
            </a:r>
          </a:p>
          <a:p>
            <a:pPr marL="54864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nurse will call you back to a room to get changed and ready for surgery.</a:t>
            </a:r>
          </a:p>
          <a:p>
            <a:pPr marL="54864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doctor will meet with you to discuss the surgery and recovery.</a:t>
            </a:r>
          </a:p>
          <a:p>
            <a:pPr marL="146304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 sure to ask any questions you have during this time!</a:t>
            </a:r>
          </a:p>
          <a:p>
            <a:pPr marL="1463040" lvl="2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nurses and surgical staff will do final preparation with you for your surgery.</a:t>
            </a:r>
          </a:p>
          <a:p>
            <a:pPr marL="548640" lvl="2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 will be given medicine to fall asleep.</a:t>
            </a:r>
          </a:p>
          <a:p>
            <a:pPr marL="54864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88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00416" y="3087328"/>
            <a:ext cx="3599625" cy="308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0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Waking Up From Surgery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841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57551" y="2330499"/>
            <a:ext cx="4937760" cy="402336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surgery is over, you will be moved to a recovery room where you will be monitored. 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wake up, you may:</a:t>
            </a:r>
          </a:p>
          <a:p>
            <a:pPr marL="548640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Notice that you are hooked up to medical equipment</a:t>
            </a:r>
          </a:p>
          <a:p>
            <a:pPr marL="548640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 tired</a:t>
            </a:r>
          </a:p>
          <a:p>
            <a:pPr marL="548640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 nauseous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021" y="1874860"/>
            <a:ext cx="3477110" cy="24673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49824" y="4479679"/>
            <a:ext cx="6449568" cy="2031325"/>
          </a:xfrm>
          <a:prstGeom prst="rect">
            <a:avLst/>
          </a:prstGeom>
          <a:solidFill>
            <a:srgbClr val="DDE8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Some examples of medical equipment that may be used are:</a:t>
            </a:r>
          </a:p>
          <a:p>
            <a:pPr marL="54864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small tube that may go in your nose</a:t>
            </a:r>
          </a:p>
          <a:p>
            <a:pPr marL="54864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small tube that may go in your urethra (where your pee comes out)</a:t>
            </a:r>
          </a:p>
          <a:p>
            <a:pPr marL="54864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Sticky pads on your chest to monitor your heart </a:t>
            </a:r>
          </a:p>
          <a:p>
            <a:pPr marL="54864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These will be removed when you don’t need them anymore.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53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AFTER: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To Go Home and After Care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22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 Home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4666" y="1886204"/>
            <a:ext cx="9841014" cy="753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your doctor is ready to release you to go home, they will go over the a discharge plan with you.</a:t>
            </a:r>
          </a:p>
          <a:p>
            <a:pPr marL="548640">
              <a:buClrTx/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1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443884" y="2788677"/>
            <a:ext cx="4878709" cy="3160731"/>
            <a:chOff x="2407" y="1167"/>
            <a:chExt cx="8255" cy="6148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" y="1787"/>
              <a:ext cx="6532" cy="5528"/>
            </a:xfrm>
            <a:prstGeom prst="rect">
              <a:avLst/>
            </a:prstGeom>
            <a:noFill/>
            <a:ln>
              <a:solidFill>
                <a:sysClr val="window" lastClr="FFFFFF">
                  <a:lumMod val="75000"/>
                </a:sys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6676" y="1167"/>
              <a:ext cx="3986" cy="1062"/>
            </a:xfrm>
            <a:custGeom>
              <a:avLst/>
              <a:gdLst>
                <a:gd name="T0" fmla="+- 0 6676 6676"/>
                <a:gd name="T1" fmla="*/ T0 w 2204"/>
                <a:gd name="T2" fmla="+- 0 1819 1167"/>
                <a:gd name="T3" fmla="*/ 1819 h 1062"/>
                <a:gd name="T4" fmla="+- 0 6681 6676"/>
                <a:gd name="T5" fmla="*/ T4 w 2204"/>
                <a:gd name="T6" fmla="+- 0 1845 1167"/>
                <a:gd name="T7" fmla="*/ 1845 h 1062"/>
                <a:gd name="T8" fmla="+- 0 6695 6676"/>
                <a:gd name="T9" fmla="*/ T8 w 2204"/>
                <a:gd name="T10" fmla="+- 0 1866 1167"/>
                <a:gd name="T11" fmla="*/ 1866 h 1062"/>
                <a:gd name="T12" fmla="+- 0 6716 6676"/>
                <a:gd name="T13" fmla="*/ T12 w 2204"/>
                <a:gd name="T14" fmla="+- 0 1880 1167"/>
                <a:gd name="T15" fmla="*/ 1880 h 1062"/>
                <a:gd name="T16" fmla="+- 0 6742 6676"/>
                <a:gd name="T17" fmla="*/ T16 w 2204"/>
                <a:gd name="T18" fmla="+- 0 1885 1167"/>
                <a:gd name="T19" fmla="*/ 1885 h 1062"/>
                <a:gd name="T20" fmla="+- 0 7125 6676"/>
                <a:gd name="T21" fmla="*/ T20 w 2204"/>
                <a:gd name="T22" fmla="+- 0 1885 1167"/>
                <a:gd name="T23" fmla="*/ 1885 h 1062"/>
                <a:gd name="T24" fmla="+- 0 7262 6676"/>
                <a:gd name="T25" fmla="*/ T24 w 2204"/>
                <a:gd name="T26" fmla="+- 0 2229 1167"/>
                <a:gd name="T27" fmla="*/ 2229 h 1062"/>
                <a:gd name="T28" fmla="+- 0 7324 6676"/>
                <a:gd name="T29" fmla="*/ T28 w 2204"/>
                <a:gd name="T30" fmla="+- 0 1885 1167"/>
                <a:gd name="T31" fmla="*/ 1885 h 1062"/>
                <a:gd name="T32" fmla="+- 0 8813 6676"/>
                <a:gd name="T33" fmla="*/ T32 w 2204"/>
                <a:gd name="T34" fmla="+- 0 1885 1167"/>
                <a:gd name="T35" fmla="*/ 1885 h 1062"/>
                <a:gd name="T36" fmla="+- 0 8839 6676"/>
                <a:gd name="T37" fmla="*/ T36 w 2204"/>
                <a:gd name="T38" fmla="+- 0 1880 1167"/>
                <a:gd name="T39" fmla="*/ 1880 h 1062"/>
                <a:gd name="T40" fmla="+- 0 8860 6676"/>
                <a:gd name="T41" fmla="*/ T40 w 2204"/>
                <a:gd name="T42" fmla="+- 0 1866 1167"/>
                <a:gd name="T43" fmla="*/ 1866 h 1062"/>
                <a:gd name="T44" fmla="+- 0 8874 6676"/>
                <a:gd name="T45" fmla="*/ T44 w 2204"/>
                <a:gd name="T46" fmla="+- 0 1845 1167"/>
                <a:gd name="T47" fmla="*/ 1845 h 1062"/>
                <a:gd name="T48" fmla="+- 0 8879 6676"/>
                <a:gd name="T49" fmla="*/ T48 w 2204"/>
                <a:gd name="T50" fmla="+- 0 1819 1167"/>
                <a:gd name="T51" fmla="*/ 1819 h 1062"/>
                <a:gd name="T52" fmla="+- 0 8879 6676"/>
                <a:gd name="T53" fmla="*/ T52 w 2204"/>
                <a:gd name="T54" fmla="+- 0 1235 1167"/>
                <a:gd name="T55" fmla="*/ 1235 h 1062"/>
                <a:gd name="T56" fmla="+- 0 8874 6676"/>
                <a:gd name="T57" fmla="*/ T56 w 2204"/>
                <a:gd name="T58" fmla="+- 0 1209 1167"/>
                <a:gd name="T59" fmla="*/ 1209 h 1062"/>
                <a:gd name="T60" fmla="+- 0 8860 6676"/>
                <a:gd name="T61" fmla="*/ T60 w 2204"/>
                <a:gd name="T62" fmla="+- 0 1188 1167"/>
                <a:gd name="T63" fmla="*/ 1188 h 1062"/>
                <a:gd name="T64" fmla="+- 0 8839 6676"/>
                <a:gd name="T65" fmla="*/ T64 w 2204"/>
                <a:gd name="T66" fmla="+- 0 1174 1167"/>
                <a:gd name="T67" fmla="*/ 1174 h 1062"/>
                <a:gd name="T68" fmla="+- 0 8813 6676"/>
                <a:gd name="T69" fmla="*/ T68 w 2204"/>
                <a:gd name="T70" fmla="+- 0 1168 1167"/>
                <a:gd name="T71" fmla="*/ 1168 h 1062"/>
                <a:gd name="T72" fmla="+- 0 7815 6676"/>
                <a:gd name="T73" fmla="*/ T72 w 2204"/>
                <a:gd name="T74" fmla="+- 0 1168 1167"/>
                <a:gd name="T75" fmla="*/ 1168 h 1062"/>
                <a:gd name="T76" fmla="+- 0 7659 6676"/>
                <a:gd name="T77" fmla="*/ T76 w 2204"/>
                <a:gd name="T78" fmla="+- 0 1168 1167"/>
                <a:gd name="T79" fmla="*/ 1168 h 1062"/>
                <a:gd name="T80" fmla="+- 0 6742 6676"/>
                <a:gd name="T81" fmla="*/ T80 w 2204"/>
                <a:gd name="T82" fmla="+- 0 1168 1167"/>
                <a:gd name="T83" fmla="*/ 1168 h 1062"/>
                <a:gd name="T84" fmla="+- 0 6716 6676"/>
                <a:gd name="T85" fmla="*/ T84 w 2204"/>
                <a:gd name="T86" fmla="+- 0 1167 1167"/>
                <a:gd name="T87" fmla="*/ 1167 h 1062"/>
                <a:gd name="T88" fmla="+- 0 6695 6676"/>
                <a:gd name="T89" fmla="*/ T88 w 2204"/>
                <a:gd name="T90" fmla="+- 0 1168 1167"/>
                <a:gd name="T91" fmla="*/ 1168 h 1062"/>
                <a:gd name="T92" fmla="+- 0 6681 6676"/>
                <a:gd name="T93" fmla="*/ T92 w 2204"/>
                <a:gd name="T94" fmla="+- 0 1175 1167"/>
                <a:gd name="T95" fmla="*/ 1175 h 1062"/>
                <a:gd name="T96" fmla="+- 0 6676 6676"/>
                <a:gd name="T97" fmla="*/ T96 w 2204"/>
                <a:gd name="T98" fmla="+- 0 1195 1167"/>
                <a:gd name="T99" fmla="*/ 1195 h 1062"/>
                <a:gd name="T100" fmla="+- 0 6676 6676"/>
                <a:gd name="T101" fmla="*/ T100 w 2204"/>
                <a:gd name="T102" fmla="+- 0 1221 1167"/>
                <a:gd name="T103" fmla="*/ 1221 h 1062"/>
                <a:gd name="T104" fmla="+- 0 6676 6676"/>
                <a:gd name="T105" fmla="*/ T104 w 2204"/>
                <a:gd name="T106" fmla="+- 0 1446 1167"/>
                <a:gd name="T107" fmla="*/ 1446 h 1062"/>
                <a:gd name="T108" fmla="+- 0 6676 6676"/>
                <a:gd name="T109" fmla="*/ T108 w 2204"/>
                <a:gd name="T110" fmla="+- 0 1819 1167"/>
                <a:gd name="T111" fmla="*/ 1819 h 10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</a:cxnLst>
              <a:rect l="0" t="0" r="r" b="b"/>
              <a:pathLst>
                <a:path w="2204" h="1062">
                  <a:moveTo>
                    <a:pt x="0" y="652"/>
                  </a:moveTo>
                  <a:lnTo>
                    <a:pt x="5" y="678"/>
                  </a:lnTo>
                  <a:lnTo>
                    <a:pt x="19" y="699"/>
                  </a:lnTo>
                  <a:lnTo>
                    <a:pt x="40" y="713"/>
                  </a:lnTo>
                  <a:lnTo>
                    <a:pt x="66" y="718"/>
                  </a:lnTo>
                  <a:lnTo>
                    <a:pt x="449" y="718"/>
                  </a:lnTo>
                  <a:lnTo>
                    <a:pt x="586" y="1062"/>
                  </a:lnTo>
                  <a:lnTo>
                    <a:pt x="648" y="718"/>
                  </a:lnTo>
                  <a:lnTo>
                    <a:pt x="2137" y="718"/>
                  </a:lnTo>
                  <a:lnTo>
                    <a:pt x="2163" y="713"/>
                  </a:lnTo>
                  <a:lnTo>
                    <a:pt x="2184" y="699"/>
                  </a:lnTo>
                  <a:lnTo>
                    <a:pt x="2198" y="678"/>
                  </a:lnTo>
                  <a:lnTo>
                    <a:pt x="2203" y="652"/>
                  </a:lnTo>
                  <a:lnTo>
                    <a:pt x="2203" y="68"/>
                  </a:lnTo>
                  <a:lnTo>
                    <a:pt x="2198" y="42"/>
                  </a:lnTo>
                  <a:lnTo>
                    <a:pt x="2184" y="21"/>
                  </a:lnTo>
                  <a:lnTo>
                    <a:pt x="2163" y="7"/>
                  </a:lnTo>
                  <a:lnTo>
                    <a:pt x="2137" y="1"/>
                  </a:lnTo>
                  <a:lnTo>
                    <a:pt x="1139" y="1"/>
                  </a:lnTo>
                  <a:lnTo>
                    <a:pt x="983" y="1"/>
                  </a:lnTo>
                  <a:lnTo>
                    <a:pt x="66" y="1"/>
                  </a:lnTo>
                  <a:lnTo>
                    <a:pt x="40" y="0"/>
                  </a:lnTo>
                  <a:lnTo>
                    <a:pt x="19" y="1"/>
                  </a:lnTo>
                  <a:lnTo>
                    <a:pt x="5" y="8"/>
                  </a:lnTo>
                  <a:lnTo>
                    <a:pt x="0" y="28"/>
                  </a:lnTo>
                  <a:lnTo>
                    <a:pt x="0" y="54"/>
                  </a:lnTo>
                  <a:lnTo>
                    <a:pt x="0" y="279"/>
                  </a:lnTo>
                  <a:lnTo>
                    <a:pt x="0" y="65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375576" y="2767054"/>
            <a:ext cx="55341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in you discharge plan?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>
              <a:buClrTx/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What you need to do to get better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48640">
              <a:buClrTx/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Who to call if something goes wrong at home.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>
              <a:buClrTx/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Signs or symptoms to be concerned about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48640">
              <a:buClrTx/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Any information about new medications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48640">
              <a:buClrTx/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When you need to visit a specialist.</a:t>
            </a:r>
          </a:p>
        </p:txBody>
      </p:sp>
    </p:spTree>
    <p:extLst>
      <p:ext uri="{BB962C8B-B14F-4D97-AF65-F5344CB8AC3E}">
        <p14:creationId xmlns:p14="http://schemas.microsoft.com/office/powerpoint/2010/main" val="8270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Better at Home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841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353312" y="1757511"/>
            <a:ext cx="9802368" cy="41689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need to do once you get home?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108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9480" y="2775001"/>
            <a:ext cx="3466148" cy="2882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0591" y="2345635"/>
            <a:ext cx="5900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 over your discharge plan again and do your best to follow it.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Make sure you let your doctor know if you are having any side effects to medications and/or if you are experiencing a lot of pain.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Have a support person around to help you with your daily activities.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Relax as much as possible so you can get better.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Make and keep any doctor appointments.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991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I Learn?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77696" y="1845733"/>
            <a:ext cx="10677378" cy="479421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 can take charge of my </a:t>
            </a: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care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I:</a:t>
            </a:r>
            <a:endParaRPr lang="en-US" sz="3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 choice whether I should or should not have surgery.</a:t>
            </a:r>
          </a:p>
          <a:p>
            <a:pPr marL="54864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how to plan for my surgery.</a:t>
            </a:r>
          </a:p>
          <a:p>
            <a:pPr marL="54864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what will happen to me the day of surgery.</a:t>
            </a:r>
          </a:p>
          <a:p>
            <a:pPr marL="54864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my discharge plan so I can get better.</a:t>
            </a:r>
          </a:p>
          <a:p>
            <a:pPr marL="54864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Know how to take care of myself at home.</a:t>
            </a:r>
          </a:p>
          <a:p>
            <a:pPr marL="54864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ask any questions I have.</a:t>
            </a:r>
          </a:p>
          <a:p>
            <a:pPr marL="54864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841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58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841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232" y="487680"/>
            <a:ext cx="7961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Created in partnership with: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Oregon Self Advocacy Coalition,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Oregon Health and Science University, 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Oregon Council on Developmental Disabilities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80" y="2667952"/>
            <a:ext cx="2840736" cy="76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59" y="2164855"/>
            <a:ext cx="738517" cy="1265372"/>
          </a:xfrm>
          <a:prstGeom prst="rect">
            <a:avLst/>
          </a:prstGeom>
        </p:spPr>
      </p:pic>
      <p:pic>
        <p:nvPicPr>
          <p:cNvPr id="8" name="Picture 7" descr="X:\OHSU Shared\Restricted\cdrc\Grants OIDD\CCA\OODH\OODH 2016-2021\2016-2021 Activities\S1-PSE\1.2 Healthy Promotion\OSAC\-Logos\OCDD-Logo-V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220" y="2667952"/>
            <a:ext cx="2621674" cy="76104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343717" y="4475907"/>
            <a:ext cx="1005840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PowerPoint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is adapted from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materials developed by NSW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Council for Intellectual Disabilities (2009), Australia</a:t>
            </a:r>
            <a:r>
              <a:rPr lang="en-US" i="1" dirty="0" smtClean="0"/>
              <a:t>.</a:t>
            </a:r>
          </a:p>
          <a:p>
            <a:endParaRPr lang="en-US" i="1" dirty="0"/>
          </a:p>
          <a:p>
            <a:pPr algn="just">
              <a:spcBef>
                <a:spcPts val="625"/>
              </a:spcBef>
            </a:pP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toolkit and its components are supported in part by Grant/Cooperative Agreement </a:t>
            </a: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</a:rPr>
              <a:t>#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 U27 DD000014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from the Centers for Disease Control and Prevention</a:t>
            </a:r>
            <a:r>
              <a:rPr lang="en-US" i="1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Disability and Health </a:t>
            </a: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</a:rPr>
              <a:t>Branch. 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contents of the toolkit are solely the responsibility of the authors and do not necessarily represent the official reviews of the CDC. </a:t>
            </a:r>
            <a:endParaRPr lang="en-US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89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BEFORE: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2800" b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Deciding to Have Surgery and How to Plan and Prepare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841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89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483" y="286604"/>
            <a:ext cx="10002129" cy="1387452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Saying Yes or No to Surgery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796" y="2052229"/>
            <a:ext cx="5151235" cy="440032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your doctor as many questions you need to figure out as much as you can about the surgery:</a:t>
            </a:r>
          </a:p>
          <a:p>
            <a:pPr marL="457200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are the reasons for surgery?</a:t>
            </a:r>
          </a:p>
          <a:p>
            <a:pPr marL="457200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 the surgery help your quality of life?</a:t>
            </a:r>
          </a:p>
          <a:p>
            <a:pPr marL="457200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understand the processes before, during, and after surgery?</a:t>
            </a:r>
          </a:p>
          <a:p>
            <a:pPr marL="457200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you like to get a second opinion?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you feel confident about your decision, you can let your doctor know.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Remember: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BODY, YOUR DECISION</a:t>
            </a:r>
          </a:p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doctor needs your consent to do anything to your body!</a:t>
            </a:r>
          </a:p>
          <a:p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841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" r="5930" b="4224"/>
          <a:stretch/>
        </p:blipFill>
        <p:spPr bwMode="auto">
          <a:xfrm>
            <a:off x="6449671" y="1939895"/>
            <a:ext cx="4833680" cy="371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03471" y="5922927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George considers surgery.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60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Good Information about the Surgery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5061981" cy="437218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George wants to make the best choice for his own health. </a:t>
            </a:r>
          </a:p>
          <a:p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asks a lot of questions so he can get as much information about the surgery as he can. </a:t>
            </a:r>
          </a:p>
          <a:p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George doesn’t understand, he asks again.</a:t>
            </a:r>
          </a:p>
          <a:p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brought his Aunty along with him for support and she asks some questions too.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841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6159259" y="1845734"/>
            <a:ext cx="5785485" cy="4696460"/>
            <a:chOff x="1772" y="215"/>
            <a:chExt cx="9111" cy="7576"/>
          </a:xfrm>
        </p:grpSpPr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6" y="1678"/>
              <a:ext cx="8187" cy="5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AutoShape 444"/>
            <p:cNvSpPr>
              <a:spLocks/>
            </p:cNvSpPr>
            <p:nvPr/>
          </p:nvSpPr>
          <p:spPr bwMode="auto">
            <a:xfrm>
              <a:off x="1772" y="5959"/>
              <a:ext cx="2424" cy="1496"/>
            </a:xfrm>
            <a:custGeom>
              <a:avLst/>
              <a:gdLst>
                <a:gd name="T0" fmla="+- 0 4129 1772"/>
                <a:gd name="T1" fmla="*/ T0 w 2424"/>
                <a:gd name="T2" fmla="+- 0 6317 5959"/>
                <a:gd name="T3" fmla="*/ 6317 h 1496"/>
                <a:gd name="T4" fmla="+- 0 1838 1772"/>
                <a:gd name="T5" fmla="*/ T4 w 2424"/>
                <a:gd name="T6" fmla="+- 0 6317 5959"/>
                <a:gd name="T7" fmla="*/ 6317 h 1496"/>
                <a:gd name="T8" fmla="+- 0 1812 1772"/>
                <a:gd name="T9" fmla="*/ T8 w 2424"/>
                <a:gd name="T10" fmla="+- 0 6322 5959"/>
                <a:gd name="T11" fmla="*/ 6322 h 1496"/>
                <a:gd name="T12" fmla="+- 0 1791 1772"/>
                <a:gd name="T13" fmla="*/ T12 w 2424"/>
                <a:gd name="T14" fmla="+- 0 6337 5959"/>
                <a:gd name="T15" fmla="*/ 6337 h 1496"/>
                <a:gd name="T16" fmla="+- 0 1777 1772"/>
                <a:gd name="T17" fmla="*/ T16 w 2424"/>
                <a:gd name="T18" fmla="+- 0 6358 5959"/>
                <a:gd name="T19" fmla="*/ 6358 h 1496"/>
                <a:gd name="T20" fmla="+- 0 1772 1772"/>
                <a:gd name="T21" fmla="*/ T20 w 2424"/>
                <a:gd name="T22" fmla="+- 0 6384 5959"/>
                <a:gd name="T23" fmla="*/ 6384 h 1496"/>
                <a:gd name="T24" fmla="+- 0 1772 1772"/>
                <a:gd name="T25" fmla="*/ T24 w 2424"/>
                <a:gd name="T26" fmla="+- 0 7388 5959"/>
                <a:gd name="T27" fmla="*/ 7388 h 1496"/>
                <a:gd name="T28" fmla="+- 0 1777 1772"/>
                <a:gd name="T29" fmla="*/ T28 w 2424"/>
                <a:gd name="T30" fmla="+- 0 7414 5959"/>
                <a:gd name="T31" fmla="*/ 7414 h 1496"/>
                <a:gd name="T32" fmla="+- 0 1791 1772"/>
                <a:gd name="T33" fmla="*/ T32 w 2424"/>
                <a:gd name="T34" fmla="+- 0 7435 5959"/>
                <a:gd name="T35" fmla="*/ 7435 h 1496"/>
                <a:gd name="T36" fmla="+- 0 1812 1772"/>
                <a:gd name="T37" fmla="*/ T36 w 2424"/>
                <a:gd name="T38" fmla="+- 0 7449 5959"/>
                <a:gd name="T39" fmla="*/ 7449 h 1496"/>
                <a:gd name="T40" fmla="+- 0 1838 1772"/>
                <a:gd name="T41" fmla="*/ T40 w 2424"/>
                <a:gd name="T42" fmla="+- 0 7454 5959"/>
                <a:gd name="T43" fmla="*/ 7454 h 1496"/>
                <a:gd name="T44" fmla="+- 0 4129 1772"/>
                <a:gd name="T45" fmla="*/ T44 w 2424"/>
                <a:gd name="T46" fmla="+- 0 7454 5959"/>
                <a:gd name="T47" fmla="*/ 7454 h 1496"/>
                <a:gd name="T48" fmla="+- 0 4155 1772"/>
                <a:gd name="T49" fmla="*/ T48 w 2424"/>
                <a:gd name="T50" fmla="+- 0 7449 5959"/>
                <a:gd name="T51" fmla="*/ 7449 h 1496"/>
                <a:gd name="T52" fmla="+- 0 4176 1772"/>
                <a:gd name="T53" fmla="*/ T52 w 2424"/>
                <a:gd name="T54" fmla="+- 0 7435 5959"/>
                <a:gd name="T55" fmla="*/ 7435 h 1496"/>
                <a:gd name="T56" fmla="+- 0 4190 1772"/>
                <a:gd name="T57" fmla="*/ T56 w 2424"/>
                <a:gd name="T58" fmla="+- 0 7414 5959"/>
                <a:gd name="T59" fmla="*/ 7414 h 1496"/>
                <a:gd name="T60" fmla="+- 0 4195 1772"/>
                <a:gd name="T61" fmla="*/ T60 w 2424"/>
                <a:gd name="T62" fmla="+- 0 7388 5959"/>
                <a:gd name="T63" fmla="*/ 7388 h 1496"/>
                <a:gd name="T64" fmla="+- 0 4195 1772"/>
                <a:gd name="T65" fmla="*/ T64 w 2424"/>
                <a:gd name="T66" fmla="+- 0 6384 5959"/>
                <a:gd name="T67" fmla="*/ 6384 h 1496"/>
                <a:gd name="T68" fmla="+- 0 4190 1772"/>
                <a:gd name="T69" fmla="*/ T68 w 2424"/>
                <a:gd name="T70" fmla="+- 0 6358 5959"/>
                <a:gd name="T71" fmla="*/ 6358 h 1496"/>
                <a:gd name="T72" fmla="+- 0 4176 1772"/>
                <a:gd name="T73" fmla="*/ T72 w 2424"/>
                <a:gd name="T74" fmla="+- 0 6337 5959"/>
                <a:gd name="T75" fmla="*/ 6337 h 1496"/>
                <a:gd name="T76" fmla="+- 0 4155 1772"/>
                <a:gd name="T77" fmla="*/ T76 w 2424"/>
                <a:gd name="T78" fmla="+- 0 6322 5959"/>
                <a:gd name="T79" fmla="*/ 6322 h 1496"/>
                <a:gd name="T80" fmla="+- 0 4129 1772"/>
                <a:gd name="T81" fmla="*/ T80 w 2424"/>
                <a:gd name="T82" fmla="+- 0 6317 5959"/>
                <a:gd name="T83" fmla="*/ 6317 h 1496"/>
                <a:gd name="T84" fmla="+- 0 3742 1772"/>
                <a:gd name="T85" fmla="*/ T84 w 2424"/>
                <a:gd name="T86" fmla="+- 0 5959 5959"/>
                <a:gd name="T87" fmla="*/ 5959 h 1496"/>
                <a:gd name="T88" fmla="+- 0 3633 1772"/>
                <a:gd name="T89" fmla="*/ T88 w 2424"/>
                <a:gd name="T90" fmla="+- 0 6026 5959"/>
                <a:gd name="T91" fmla="*/ 6026 h 1496"/>
                <a:gd name="T92" fmla="+- 0 3589 1772"/>
                <a:gd name="T93" fmla="*/ T92 w 2424"/>
                <a:gd name="T94" fmla="+- 0 6054 5959"/>
                <a:gd name="T95" fmla="*/ 6054 h 1496"/>
                <a:gd name="T96" fmla="+- 0 3542 1772"/>
                <a:gd name="T97" fmla="*/ T96 w 2424"/>
                <a:gd name="T98" fmla="+- 0 6085 5959"/>
                <a:gd name="T99" fmla="*/ 6085 h 1496"/>
                <a:gd name="T100" fmla="+- 0 3488 1772"/>
                <a:gd name="T101" fmla="*/ T100 w 2424"/>
                <a:gd name="T102" fmla="+- 0 6123 5959"/>
                <a:gd name="T103" fmla="*/ 6123 h 1496"/>
                <a:gd name="T104" fmla="+- 0 3215 1772"/>
                <a:gd name="T105" fmla="*/ T104 w 2424"/>
                <a:gd name="T106" fmla="+- 0 6317 5959"/>
                <a:gd name="T107" fmla="*/ 6317 h 1496"/>
                <a:gd name="T108" fmla="+- 0 3599 1772"/>
                <a:gd name="T109" fmla="*/ T108 w 2424"/>
                <a:gd name="T110" fmla="+- 0 6317 5959"/>
                <a:gd name="T111" fmla="*/ 6317 h 1496"/>
                <a:gd name="T112" fmla="+- 0 3569 1772"/>
                <a:gd name="T113" fmla="*/ T112 w 2424"/>
                <a:gd name="T114" fmla="+- 0 6304 5959"/>
                <a:gd name="T115" fmla="*/ 6304 h 1496"/>
                <a:gd name="T116" fmla="+- 0 3570 1772"/>
                <a:gd name="T117" fmla="*/ T116 w 2424"/>
                <a:gd name="T118" fmla="+- 0 6268 5959"/>
                <a:gd name="T119" fmla="*/ 6268 h 1496"/>
                <a:gd name="T120" fmla="+- 0 3595 1772"/>
                <a:gd name="T121" fmla="*/ T120 w 2424"/>
                <a:gd name="T122" fmla="+- 0 6215 5959"/>
                <a:gd name="T123" fmla="*/ 6215 h 1496"/>
                <a:gd name="T124" fmla="+- 0 3633 1772"/>
                <a:gd name="T125" fmla="*/ T124 w 2424"/>
                <a:gd name="T126" fmla="+- 0 6152 5959"/>
                <a:gd name="T127" fmla="*/ 6152 h 1496"/>
                <a:gd name="T128" fmla="+- 0 3676 1772"/>
                <a:gd name="T129" fmla="*/ T128 w 2424"/>
                <a:gd name="T130" fmla="+- 0 6084 5959"/>
                <a:gd name="T131" fmla="*/ 6084 h 1496"/>
                <a:gd name="T132" fmla="+- 0 3715 1772"/>
                <a:gd name="T133" fmla="*/ T132 w 2424"/>
                <a:gd name="T134" fmla="+- 0 6017 5959"/>
                <a:gd name="T135" fmla="*/ 6017 h 1496"/>
                <a:gd name="T136" fmla="+- 0 3742 1772"/>
                <a:gd name="T137" fmla="*/ T136 w 2424"/>
                <a:gd name="T138" fmla="+- 0 5959 5959"/>
                <a:gd name="T139" fmla="*/ 5959 h 14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</a:cxnLst>
              <a:rect l="0" t="0" r="r" b="b"/>
              <a:pathLst>
                <a:path w="2424" h="1496">
                  <a:moveTo>
                    <a:pt x="2357" y="358"/>
                  </a:moveTo>
                  <a:lnTo>
                    <a:pt x="66" y="358"/>
                  </a:lnTo>
                  <a:lnTo>
                    <a:pt x="40" y="363"/>
                  </a:lnTo>
                  <a:lnTo>
                    <a:pt x="19" y="378"/>
                  </a:lnTo>
                  <a:lnTo>
                    <a:pt x="5" y="399"/>
                  </a:lnTo>
                  <a:lnTo>
                    <a:pt x="0" y="425"/>
                  </a:lnTo>
                  <a:lnTo>
                    <a:pt x="0" y="1429"/>
                  </a:lnTo>
                  <a:lnTo>
                    <a:pt x="5" y="1455"/>
                  </a:lnTo>
                  <a:lnTo>
                    <a:pt x="19" y="1476"/>
                  </a:lnTo>
                  <a:lnTo>
                    <a:pt x="40" y="1490"/>
                  </a:lnTo>
                  <a:lnTo>
                    <a:pt x="66" y="1495"/>
                  </a:lnTo>
                  <a:lnTo>
                    <a:pt x="2357" y="1495"/>
                  </a:lnTo>
                  <a:lnTo>
                    <a:pt x="2383" y="1490"/>
                  </a:lnTo>
                  <a:lnTo>
                    <a:pt x="2404" y="1476"/>
                  </a:lnTo>
                  <a:lnTo>
                    <a:pt x="2418" y="1455"/>
                  </a:lnTo>
                  <a:lnTo>
                    <a:pt x="2423" y="1429"/>
                  </a:lnTo>
                  <a:lnTo>
                    <a:pt x="2423" y="425"/>
                  </a:lnTo>
                  <a:lnTo>
                    <a:pt x="2418" y="399"/>
                  </a:lnTo>
                  <a:lnTo>
                    <a:pt x="2404" y="378"/>
                  </a:lnTo>
                  <a:lnTo>
                    <a:pt x="2383" y="363"/>
                  </a:lnTo>
                  <a:lnTo>
                    <a:pt x="2357" y="358"/>
                  </a:lnTo>
                  <a:close/>
                  <a:moveTo>
                    <a:pt x="1970" y="0"/>
                  </a:moveTo>
                  <a:lnTo>
                    <a:pt x="1861" y="67"/>
                  </a:lnTo>
                  <a:lnTo>
                    <a:pt x="1817" y="95"/>
                  </a:lnTo>
                  <a:lnTo>
                    <a:pt x="1770" y="126"/>
                  </a:lnTo>
                  <a:lnTo>
                    <a:pt x="1716" y="164"/>
                  </a:lnTo>
                  <a:lnTo>
                    <a:pt x="1443" y="358"/>
                  </a:lnTo>
                  <a:lnTo>
                    <a:pt x="1827" y="358"/>
                  </a:lnTo>
                  <a:lnTo>
                    <a:pt x="1797" y="345"/>
                  </a:lnTo>
                  <a:lnTo>
                    <a:pt x="1798" y="309"/>
                  </a:lnTo>
                  <a:lnTo>
                    <a:pt x="1823" y="256"/>
                  </a:lnTo>
                  <a:lnTo>
                    <a:pt x="1861" y="193"/>
                  </a:lnTo>
                  <a:lnTo>
                    <a:pt x="1904" y="125"/>
                  </a:lnTo>
                  <a:lnTo>
                    <a:pt x="1943" y="58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772" y="5959"/>
              <a:ext cx="2424" cy="1496"/>
            </a:xfrm>
            <a:custGeom>
              <a:avLst/>
              <a:gdLst>
                <a:gd name="T0" fmla="+- 0 4195 1772"/>
                <a:gd name="T1" fmla="*/ T0 w 2424"/>
                <a:gd name="T2" fmla="+- 0 7388 5959"/>
                <a:gd name="T3" fmla="*/ 7388 h 1496"/>
                <a:gd name="T4" fmla="+- 0 4190 1772"/>
                <a:gd name="T5" fmla="*/ T4 w 2424"/>
                <a:gd name="T6" fmla="+- 0 7414 5959"/>
                <a:gd name="T7" fmla="*/ 7414 h 1496"/>
                <a:gd name="T8" fmla="+- 0 4176 1772"/>
                <a:gd name="T9" fmla="*/ T8 w 2424"/>
                <a:gd name="T10" fmla="+- 0 7435 5959"/>
                <a:gd name="T11" fmla="*/ 7435 h 1496"/>
                <a:gd name="T12" fmla="+- 0 4155 1772"/>
                <a:gd name="T13" fmla="*/ T12 w 2424"/>
                <a:gd name="T14" fmla="+- 0 7449 5959"/>
                <a:gd name="T15" fmla="*/ 7449 h 1496"/>
                <a:gd name="T16" fmla="+- 0 4129 1772"/>
                <a:gd name="T17" fmla="*/ T16 w 2424"/>
                <a:gd name="T18" fmla="+- 0 7454 5959"/>
                <a:gd name="T19" fmla="*/ 7454 h 1496"/>
                <a:gd name="T20" fmla="+- 0 1838 1772"/>
                <a:gd name="T21" fmla="*/ T20 w 2424"/>
                <a:gd name="T22" fmla="+- 0 7454 5959"/>
                <a:gd name="T23" fmla="*/ 7454 h 1496"/>
                <a:gd name="T24" fmla="+- 0 1812 1772"/>
                <a:gd name="T25" fmla="*/ T24 w 2424"/>
                <a:gd name="T26" fmla="+- 0 7449 5959"/>
                <a:gd name="T27" fmla="*/ 7449 h 1496"/>
                <a:gd name="T28" fmla="+- 0 1791 1772"/>
                <a:gd name="T29" fmla="*/ T28 w 2424"/>
                <a:gd name="T30" fmla="+- 0 7435 5959"/>
                <a:gd name="T31" fmla="*/ 7435 h 1496"/>
                <a:gd name="T32" fmla="+- 0 1777 1772"/>
                <a:gd name="T33" fmla="*/ T32 w 2424"/>
                <a:gd name="T34" fmla="+- 0 7414 5959"/>
                <a:gd name="T35" fmla="*/ 7414 h 1496"/>
                <a:gd name="T36" fmla="+- 0 1772 1772"/>
                <a:gd name="T37" fmla="*/ T36 w 2424"/>
                <a:gd name="T38" fmla="+- 0 7388 5959"/>
                <a:gd name="T39" fmla="*/ 7388 h 1496"/>
                <a:gd name="T40" fmla="+- 0 1772 1772"/>
                <a:gd name="T41" fmla="*/ T40 w 2424"/>
                <a:gd name="T42" fmla="+- 0 6384 5959"/>
                <a:gd name="T43" fmla="*/ 6384 h 1496"/>
                <a:gd name="T44" fmla="+- 0 1777 1772"/>
                <a:gd name="T45" fmla="*/ T44 w 2424"/>
                <a:gd name="T46" fmla="+- 0 6358 5959"/>
                <a:gd name="T47" fmla="*/ 6358 h 1496"/>
                <a:gd name="T48" fmla="+- 0 1791 1772"/>
                <a:gd name="T49" fmla="*/ T48 w 2424"/>
                <a:gd name="T50" fmla="+- 0 6337 5959"/>
                <a:gd name="T51" fmla="*/ 6337 h 1496"/>
                <a:gd name="T52" fmla="+- 0 1812 1772"/>
                <a:gd name="T53" fmla="*/ T52 w 2424"/>
                <a:gd name="T54" fmla="+- 0 6322 5959"/>
                <a:gd name="T55" fmla="*/ 6322 h 1496"/>
                <a:gd name="T56" fmla="+- 0 1838 1772"/>
                <a:gd name="T57" fmla="*/ T56 w 2424"/>
                <a:gd name="T58" fmla="+- 0 6317 5959"/>
                <a:gd name="T59" fmla="*/ 6317 h 1496"/>
                <a:gd name="T60" fmla="+- 0 3215 1772"/>
                <a:gd name="T61" fmla="*/ T60 w 2424"/>
                <a:gd name="T62" fmla="+- 0 6317 5959"/>
                <a:gd name="T63" fmla="*/ 6317 h 1496"/>
                <a:gd name="T64" fmla="+- 0 3331 1772"/>
                <a:gd name="T65" fmla="*/ T64 w 2424"/>
                <a:gd name="T66" fmla="+- 0 6235 5959"/>
                <a:gd name="T67" fmla="*/ 6235 h 1496"/>
                <a:gd name="T68" fmla="+- 0 3420 1772"/>
                <a:gd name="T69" fmla="*/ T68 w 2424"/>
                <a:gd name="T70" fmla="+- 0 6171 5959"/>
                <a:gd name="T71" fmla="*/ 6171 h 1496"/>
                <a:gd name="T72" fmla="+- 0 3488 1772"/>
                <a:gd name="T73" fmla="*/ T72 w 2424"/>
                <a:gd name="T74" fmla="+- 0 6123 5959"/>
                <a:gd name="T75" fmla="*/ 6123 h 1496"/>
                <a:gd name="T76" fmla="+- 0 3542 1772"/>
                <a:gd name="T77" fmla="*/ T76 w 2424"/>
                <a:gd name="T78" fmla="+- 0 6085 5959"/>
                <a:gd name="T79" fmla="*/ 6085 h 1496"/>
                <a:gd name="T80" fmla="+- 0 3633 1772"/>
                <a:gd name="T81" fmla="*/ T80 w 2424"/>
                <a:gd name="T82" fmla="+- 0 6026 5959"/>
                <a:gd name="T83" fmla="*/ 6026 h 1496"/>
                <a:gd name="T84" fmla="+- 0 3742 1772"/>
                <a:gd name="T85" fmla="*/ T84 w 2424"/>
                <a:gd name="T86" fmla="+- 0 5959 5959"/>
                <a:gd name="T87" fmla="*/ 5959 h 1496"/>
                <a:gd name="T88" fmla="+- 0 3715 1772"/>
                <a:gd name="T89" fmla="*/ T88 w 2424"/>
                <a:gd name="T90" fmla="+- 0 6017 5959"/>
                <a:gd name="T91" fmla="*/ 6017 h 1496"/>
                <a:gd name="T92" fmla="+- 0 3676 1772"/>
                <a:gd name="T93" fmla="*/ T92 w 2424"/>
                <a:gd name="T94" fmla="+- 0 6084 5959"/>
                <a:gd name="T95" fmla="*/ 6084 h 1496"/>
                <a:gd name="T96" fmla="+- 0 3633 1772"/>
                <a:gd name="T97" fmla="*/ T96 w 2424"/>
                <a:gd name="T98" fmla="+- 0 6152 5959"/>
                <a:gd name="T99" fmla="*/ 6152 h 1496"/>
                <a:gd name="T100" fmla="+- 0 3595 1772"/>
                <a:gd name="T101" fmla="*/ T100 w 2424"/>
                <a:gd name="T102" fmla="+- 0 6215 5959"/>
                <a:gd name="T103" fmla="*/ 6215 h 1496"/>
                <a:gd name="T104" fmla="+- 0 3570 1772"/>
                <a:gd name="T105" fmla="*/ T104 w 2424"/>
                <a:gd name="T106" fmla="+- 0 6268 5959"/>
                <a:gd name="T107" fmla="*/ 6268 h 1496"/>
                <a:gd name="T108" fmla="+- 0 3569 1772"/>
                <a:gd name="T109" fmla="*/ T108 w 2424"/>
                <a:gd name="T110" fmla="+- 0 6304 5959"/>
                <a:gd name="T111" fmla="*/ 6304 h 1496"/>
                <a:gd name="T112" fmla="+- 0 3599 1772"/>
                <a:gd name="T113" fmla="*/ T112 w 2424"/>
                <a:gd name="T114" fmla="+- 0 6317 5959"/>
                <a:gd name="T115" fmla="*/ 6317 h 1496"/>
                <a:gd name="T116" fmla="+- 0 4129 1772"/>
                <a:gd name="T117" fmla="*/ T116 w 2424"/>
                <a:gd name="T118" fmla="+- 0 6317 5959"/>
                <a:gd name="T119" fmla="*/ 6317 h 1496"/>
                <a:gd name="T120" fmla="+- 0 4155 1772"/>
                <a:gd name="T121" fmla="*/ T120 w 2424"/>
                <a:gd name="T122" fmla="+- 0 6322 5959"/>
                <a:gd name="T123" fmla="*/ 6322 h 1496"/>
                <a:gd name="T124" fmla="+- 0 4176 1772"/>
                <a:gd name="T125" fmla="*/ T124 w 2424"/>
                <a:gd name="T126" fmla="+- 0 6337 5959"/>
                <a:gd name="T127" fmla="*/ 6337 h 1496"/>
                <a:gd name="T128" fmla="+- 0 4190 1772"/>
                <a:gd name="T129" fmla="*/ T128 w 2424"/>
                <a:gd name="T130" fmla="+- 0 6358 5959"/>
                <a:gd name="T131" fmla="*/ 6358 h 1496"/>
                <a:gd name="T132" fmla="+- 0 4195 1772"/>
                <a:gd name="T133" fmla="*/ T132 w 2424"/>
                <a:gd name="T134" fmla="+- 0 6384 5959"/>
                <a:gd name="T135" fmla="*/ 6384 h 1496"/>
                <a:gd name="T136" fmla="+- 0 4195 1772"/>
                <a:gd name="T137" fmla="*/ T136 w 2424"/>
                <a:gd name="T138" fmla="+- 0 7388 5959"/>
                <a:gd name="T139" fmla="*/ 7388 h 14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</a:cxnLst>
              <a:rect l="0" t="0" r="r" b="b"/>
              <a:pathLst>
                <a:path w="2424" h="1496">
                  <a:moveTo>
                    <a:pt x="2423" y="1429"/>
                  </a:moveTo>
                  <a:lnTo>
                    <a:pt x="2418" y="1455"/>
                  </a:lnTo>
                  <a:lnTo>
                    <a:pt x="2404" y="1476"/>
                  </a:lnTo>
                  <a:lnTo>
                    <a:pt x="2383" y="1490"/>
                  </a:lnTo>
                  <a:lnTo>
                    <a:pt x="2357" y="1495"/>
                  </a:lnTo>
                  <a:lnTo>
                    <a:pt x="66" y="1495"/>
                  </a:lnTo>
                  <a:lnTo>
                    <a:pt x="40" y="1490"/>
                  </a:lnTo>
                  <a:lnTo>
                    <a:pt x="19" y="1476"/>
                  </a:lnTo>
                  <a:lnTo>
                    <a:pt x="5" y="1455"/>
                  </a:lnTo>
                  <a:lnTo>
                    <a:pt x="0" y="1429"/>
                  </a:lnTo>
                  <a:lnTo>
                    <a:pt x="0" y="425"/>
                  </a:lnTo>
                  <a:lnTo>
                    <a:pt x="5" y="399"/>
                  </a:lnTo>
                  <a:lnTo>
                    <a:pt x="19" y="378"/>
                  </a:lnTo>
                  <a:lnTo>
                    <a:pt x="40" y="363"/>
                  </a:lnTo>
                  <a:lnTo>
                    <a:pt x="66" y="358"/>
                  </a:lnTo>
                  <a:lnTo>
                    <a:pt x="1443" y="358"/>
                  </a:lnTo>
                  <a:lnTo>
                    <a:pt x="1559" y="276"/>
                  </a:lnTo>
                  <a:lnTo>
                    <a:pt x="1648" y="212"/>
                  </a:lnTo>
                  <a:lnTo>
                    <a:pt x="1716" y="164"/>
                  </a:lnTo>
                  <a:lnTo>
                    <a:pt x="1770" y="126"/>
                  </a:lnTo>
                  <a:lnTo>
                    <a:pt x="1861" y="67"/>
                  </a:lnTo>
                  <a:lnTo>
                    <a:pt x="1970" y="0"/>
                  </a:lnTo>
                  <a:lnTo>
                    <a:pt x="1943" y="58"/>
                  </a:lnTo>
                  <a:lnTo>
                    <a:pt x="1904" y="125"/>
                  </a:lnTo>
                  <a:lnTo>
                    <a:pt x="1861" y="193"/>
                  </a:lnTo>
                  <a:lnTo>
                    <a:pt x="1823" y="256"/>
                  </a:lnTo>
                  <a:lnTo>
                    <a:pt x="1798" y="309"/>
                  </a:lnTo>
                  <a:lnTo>
                    <a:pt x="1797" y="345"/>
                  </a:lnTo>
                  <a:lnTo>
                    <a:pt x="1827" y="358"/>
                  </a:lnTo>
                  <a:lnTo>
                    <a:pt x="2357" y="358"/>
                  </a:lnTo>
                  <a:lnTo>
                    <a:pt x="2383" y="363"/>
                  </a:lnTo>
                  <a:lnTo>
                    <a:pt x="2404" y="378"/>
                  </a:lnTo>
                  <a:lnTo>
                    <a:pt x="2418" y="399"/>
                  </a:lnTo>
                  <a:lnTo>
                    <a:pt x="2423" y="425"/>
                  </a:lnTo>
                  <a:lnTo>
                    <a:pt x="2423" y="1429"/>
                  </a:lnTo>
                  <a:close/>
                </a:path>
              </a:pathLst>
            </a:custGeom>
            <a:noFill/>
            <a:ln w="9525">
              <a:solidFill>
                <a:srgbClr val="A7A9A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AutoShape 442"/>
            <p:cNvSpPr>
              <a:spLocks/>
            </p:cNvSpPr>
            <p:nvPr/>
          </p:nvSpPr>
          <p:spPr bwMode="auto">
            <a:xfrm>
              <a:off x="5726" y="6231"/>
              <a:ext cx="2424" cy="1560"/>
            </a:xfrm>
            <a:custGeom>
              <a:avLst/>
              <a:gdLst>
                <a:gd name="T0" fmla="+- 0 8083 5726"/>
                <a:gd name="T1" fmla="*/ T0 w 2424"/>
                <a:gd name="T2" fmla="+- 0 6675 6231"/>
                <a:gd name="T3" fmla="*/ 6675 h 1560"/>
                <a:gd name="T4" fmla="+- 0 5792 5726"/>
                <a:gd name="T5" fmla="*/ T4 w 2424"/>
                <a:gd name="T6" fmla="+- 0 6675 6231"/>
                <a:gd name="T7" fmla="*/ 6675 h 1560"/>
                <a:gd name="T8" fmla="+- 0 5766 5726"/>
                <a:gd name="T9" fmla="*/ T8 w 2424"/>
                <a:gd name="T10" fmla="+- 0 6680 6231"/>
                <a:gd name="T11" fmla="*/ 6680 h 1560"/>
                <a:gd name="T12" fmla="+- 0 5745 5726"/>
                <a:gd name="T13" fmla="*/ T12 w 2424"/>
                <a:gd name="T14" fmla="+- 0 6694 6231"/>
                <a:gd name="T15" fmla="*/ 6694 h 1560"/>
                <a:gd name="T16" fmla="+- 0 5731 5726"/>
                <a:gd name="T17" fmla="*/ T16 w 2424"/>
                <a:gd name="T18" fmla="+- 0 6715 6231"/>
                <a:gd name="T19" fmla="*/ 6715 h 1560"/>
                <a:gd name="T20" fmla="+- 0 5726 5726"/>
                <a:gd name="T21" fmla="*/ T20 w 2424"/>
                <a:gd name="T22" fmla="+- 0 6741 6231"/>
                <a:gd name="T23" fmla="*/ 6741 h 1560"/>
                <a:gd name="T24" fmla="+- 0 5726 5726"/>
                <a:gd name="T25" fmla="*/ T24 w 2424"/>
                <a:gd name="T26" fmla="+- 0 7725 6231"/>
                <a:gd name="T27" fmla="*/ 7725 h 1560"/>
                <a:gd name="T28" fmla="+- 0 5731 5726"/>
                <a:gd name="T29" fmla="*/ T28 w 2424"/>
                <a:gd name="T30" fmla="+- 0 7751 6231"/>
                <a:gd name="T31" fmla="*/ 7751 h 1560"/>
                <a:gd name="T32" fmla="+- 0 5745 5726"/>
                <a:gd name="T33" fmla="*/ T32 w 2424"/>
                <a:gd name="T34" fmla="+- 0 7772 6231"/>
                <a:gd name="T35" fmla="*/ 7772 h 1560"/>
                <a:gd name="T36" fmla="+- 0 5766 5726"/>
                <a:gd name="T37" fmla="*/ T36 w 2424"/>
                <a:gd name="T38" fmla="+- 0 7786 6231"/>
                <a:gd name="T39" fmla="*/ 7786 h 1560"/>
                <a:gd name="T40" fmla="+- 0 5792 5726"/>
                <a:gd name="T41" fmla="*/ T40 w 2424"/>
                <a:gd name="T42" fmla="+- 0 7791 6231"/>
                <a:gd name="T43" fmla="*/ 7791 h 1560"/>
                <a:gd name="T44" fmla="+- 0 8083 5726"/>
                <a:gd name="T45" fmla="*/ T44 w 2424"/>
                <a:gd name="T46" fmla="+- 0 7791 6231"/>
                <a:gd name="T47" fmla="*/ 7791 h 1560"/>
                <a:gd name="T48" fmla="+- 0 8109 5726"/>
                <a:gd name="T49" fmla="*/ T48 w 2424"/>
                <a:gd name="T50" fmla="+- 0 7786 6231"/>
                <a:gd name="T51" fmla="*/ 7786 h 1560"/>
                <a:gd name="T52" fmla="+- 0 8130 5726"/>
                <a:gd name="T53" fmla="*/ T52 w 2424"/>
                <a:gd name="T54" fmla="+- 0 7772 6231"/>
                <a:gd name="T55" fmla="*/ 7772 h 1560"/>
                <a:gd name="T56" fmla="+- 0 8144 5726"/>
                <a:gd name="T57" fmla="*/ T56 w 2424"/>
                <a:gd name="T58" fmla="+- 0 7751 6231"/>
                <a:gd name="T59" fmla="*/ 7751 h 1560"/>
                <a:gd name="T60" fmla="+- 0 8149 5726"/>
                <a:gd name="T61" fmla="*/ T60 w 2424"/>
                <a:gd name="T62" fmla="+- 0 7725 6231"/>
                <a:gd name="T63" fmla="*/ 7725 h 1560"/>
                <a:gd name="T64" fmla="+- 0 8149 5726"/>
                <a:gd name="T65" fmla="*/ T64 w 2424"/>
                <a:gd name="T66" fmla="+- 0 6741 6231"/>
                <a:gd name="T67" fmla="*/ 6741 h 1560"/>
                <a:gd name="T68" fmla="+- 0 8144 5726"/>
                <a:gd name="T69" fmla="*/ T68 w 2424"/>
                <a:gd name="T70" fmla="+- 0 6715 6231"/>
                <a:gd name="T71" fmla="*/ 6715 h 1560"/>
                <a:gd name="T72" fmla="+- 0 8130 5726"/>
                <a:gd name="T73" fmla="*/ T72 w 2424"/>
                <a:gd name="T74" fmla="+- 0 6694 6231"/>
                <a:gd name="T75" fmla="*/ 6694 h 1560"/>
                <a:gd name="T76" fmla="+- 0 8109 5726"/>
                <a:gd name="T77" fmla="*/ T76 w 2424"/>
                <a:gd name="T78" fmla="+- 0 6680 6231"/>
                <a:gd name="T79" fmla="*/ 6680 h 1560"/>
                <a:gd name="T80" fmla="+- 0 8083 5726"/>
                <a:gd name="T81" fmla="*/ T80 w 2424"/>
                <a:gd name="T82" fmla="+- 0 6675 6231"/>
                <a:gd name="T83" fmla="*/ 6675 h 1560"/>
                <a:gd name="T84" fmla="+- 0 6566 5726"/>
                <a:gd name="T85" fmla="*/ T84 w 2424"/>
                <a:gd name="T86" fmla="+- 0 6231 6231"/>
                <a:gd name="T87" fmla="*/ 6231 h 1560"/>
                <a:gd name="T88" fmla="+- 0 6557 5726"/>
                <a:gd name="T89" fmla="*/ T88 w 2424"/>
                <a:gd name="T90" fmla="+- 0 6405 6231"/>
                <a:gd name="T91" fmla="*/ 6405 h 1560"/>
                <a:gd name="T92" fmla="+- 0 6551 5726"/>
                <a:gd name="T93" fmla="*/ T92 w 2424"/>
                <a:gd name="T94" fmla="+- 0 6522 6231"/>
                <a:gd name="T95" fmla="*/ 6522 h 1560"/>
                <a:gd name="T96" fmla="+- 0 6546 5726"/>
                <a:gd name="T97" fmla="*/ T96 w 2424"/>
                <a:gd name="T98" fmla="+- 0 6595 6231"/>
                <a:gd name="T99" fmla="*/ 6595 h 1560"/>
                <a:gd name="T100" fmla="+- 0 6541 5726"/>
                <a:gd name="T101" fmla="*/ T100 w 2424"/>
                <a:gd name="T102" fmla="+- 0 6637 6231"/>
                <a:gd name="T103" fmla="*/ 6637 h 1560"/>
                <a:gd name="T104" fmla="+- 0 6536 5726"/>
                <a:gd name="T105" fmla="*/ T104 w 2424"/>
                <a:gd name="T106" fmla="+- 0 6659 6231"/>
                <a:gd name="T107" fmla="*/ 6659 h 1560"/>
                <a:gd name="T108" fmla="+- 0 6530 5726"/>
                <a:gd name="T109" fmla="*/ T108 w 2424"/>
                <a:gd name="T110" fmla="+- 0 6675 6231"/>
                <a:gd name="T111" fmla="*/ 6675 h 1560"/>
                <a:gd name="T112" fmla="+- 0 6874 5726"/>
                <a:gd name="T113" fmla="*/ T112 w 2424"/>
                <a:gd name="T114" fmla="+- 0 6675 6231"/>
                <a:gd name="T115" fmla="*/ 6675 h 1560"/>
                <a:gd name="T116" fmla="+- 0 6833 5726"/>
                <a:gd name="T117" fmla="*/ T116 w 2424"/>
                <a:gd name="T118" fmla="+- 0 6665 6231"/>
                <a:gd name="T119" fmla="*/ 6665 h 1560"/>
                <a:gd name="T120" fmla="+- 0 6797 5726"/>
                <a:gd name="T121" fmla="*/ T120 w 2424"/>
                <a:gd name="T122" fmla="+- 0 6639 6231"/>
                <a:gd name="T123" fmla="*/ 6639 h 1560"/>
                <a:gd name="T124" fmla="+- 0 6763 5726"/>
                <a:gd name="T125" fmla="*/ T124 w 2424"/>
                <a:gd name="T126" fmla="+- 0 6597 6231"/>
                <a:gd name="T127" fmla="*/ 6597 h 1560"/>
                <a:gd name="T128" fmla="+- 0 6730 5726"/>
                <a:gd name="T129" fmla="*/ T128 w 2424"/>
                <a:gd name="T130" fmla="+- 0 6542 6231"/>
                <a:gd name="T131" fmla="*/ 6542 h 1560"/>
                <a:gd name="T132" fmla="+- 0 6696 5726"/>
                <a:gd name="T133" fmla="*/ T132 w 2424"/>
                <a:gd name="T134" fmla="+- 0 6476 6231"/>
                <a:gd name="T135" fmla="*/ 6476 h 1560"/>
                <a:gd name="T136" fmla="+- 0 6658 5726"/>
                <a:gd name="T137" fmla="*/ T136 w 2424"/>
                <a:gd name="T138" fmla="+- 0 6400 6231"/>
                <a:gd name="T139" fmla="*/ 6400 h 1560"/>
                <a:gd name="T140" fmla="+- 0 6615 5726"/>
                <a:gd name="T141" fmla="*/ T140 w 2424"/>
                <a:gd name="T142" fmla="+- 0 6318 6231"/>
                <a:gd name="T143" fmla="*/ 6318 h 1560"/>
                <a:gd name="T144" fmla="+- 0 6566 5726"/>
                <a:gd name="T145" fmla="*/ T144 w 2424"/>
                <a:gd name="T146" fmla="+- 0 6231 6231"/>
                <a:gd name="T147" fmla="*/ 6231 h 156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2424" h="1560">
                  <a:moveTo>
                    <a:pt x="2357" y="444"/>
                  </a:moveTo>
                  <a:lnTo>
                    <a:pt x="66" y="444"/>
                  </a:lnTo>
                  <a:lnTo>
                    <a:pt x="40" y="449"/>
                  </a:lnTo>
                  <a:lnTo>
                    <a:pt x="19" y="463"/>
                  </a:lnTo>
                  <a:lnTo>
                    <a:pt x="5" y="484"/>
                  </a:lnTo>
                  <a:lnTo>
                    <a:pt x="0" y="510"/>
                  </a:lnTo>
                  <a:lnTo>
                    <a:pt x="0" y="1494"/>
                  </a:lnTo>
                  <a:lnTo>
                    <a:pt x="5" y="1520"/>
                  </a:lnTo>
                  <a:lnTo>
                    <a:pt x="19" y="1541"/>
                  </a:lnTo>
                  <a:lnTo>
                    <a:pt x="40" y="1555"/>
                  </a:lnTo>
                  <a:lnTo>
                    <a:pt x="66" y="1560"/>
                  </a:lnTo>
                  <a:lnTo>
                    <a:pt x="2357" y="1560"/>
                  </a:lnTo>
                  <a:lnTo>
                    <a:pt x="2383" y="1555"/>
                  </a:lnTo>
                  <a:lnTo>
                    <a:pt x="2404" y="1541"/>
                  </a:lnTo>
                  <a:lnTo>
                    <a:pt x="2418" y="1520"/>
                  </a:lnTo>
                  <a:lnTo>
                    <a:pt x="2423" y="1494"/>
                  </a:lnTo>
                  <a:lnTo>
                    <a:pt x="2423" y="510"/>
                  </a:lnTo>
                  <a:lnTo>
                    <a:pt x="2418" y="484"/>
                  </a:lnTo>
                  <a:lnTo>
                    <a:pt x="2404" y="463"/>
                  </a:lnTo>
                  <a:lnTo>
                    <a:pt x="2383" y="449"/>
                  </a:lnTo>
                  <a:lnTo>
                    <a:pt x="2357" y="444"/>
                  </a:lnTo>
                  <a:close/>
                  <a:moveTo>
                    <a:pt x="840" y="0"/>
                  </a:moveTo>
                  <a:lnTo>
                    <a:pt x="831" y="174"/>
                  </a:lnTo>
                  <a:lnTo>
                    <a:pt x="825" y="291"/>
                  </a:lnTo>
                  <a:lnTo>
                    <a:pt x="820" y="364"/>
                  </a:lnTo>
                  <a:lnTo>
                    <a:pt x="815" y="406"/>
                  </a:lnTo>
                  <a:lnTo>
                    <a:pt x="810" y="428"/>
                  </a:lnTo>
                  <a:lnTo>
                    <a:pt x="804" y="444"/>
                  </a:lnTo>
                  <a:lnTo>
                    <a:pt x="1148" y="444"/>
                  </a:lnTo>
                  <a:lnTo>
                    <a:pt x="1107" y="434"/>
                  </a:lnTo>
                  <a:lnTo>
                    <a:pt x="1071" y="408"/>
                  </a:lnTo>
                  <a:lnTo>
                    <a:pt x="1037" y="366"/>
                  </a:lnTo>
                  <a:lnTo>
                    <a:pt x="1004" y="311"/>
                  </a:lnTo>
                  <a:lnTo>
                    <a:pt x="970" y="245"/>
                  </a:lnTo>
                  <a:lnTo>
                    <a:pt x="932" y="169"/>
                  </a:lnTo>
                  <a:lnTo>
                    <a:pt x="889" y="87"/>
                  </a:lnTo>
                  <a:lnTo>
                    <a:pt x="8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5726" y="6231"/>
              <a:ext cx="2424" cy="1560"/>
            </a:xfrm>
            <a:custGeom>
              <a:avLst/>
              <a:gdLst>
                <a:gd name="T0" fmla="+- 0 8149 5726"/>
                <a:gd name="T1" fmla="*/ T0 w 2424"/>
                <a:gd name="T2" fmla="+- 0 7725 6231"/>
                <a:gd name="T3" fmla="*/ 7725 h 1560"/>
                <a:gd name="T4" fmla="+- 0 8144 5726"/>
                <a:gd name="T5" fmla="*/ T4 w 2424"/>
                <a:gd name="T6" fmla="+- 0 7751 6231"/>
                <a:gd name="T7" fmla="*/ 7751 h 1560"/>
                <a:gd name="T8" fmla="+- 0 8130 5726"/>
                <a:gd name="T9" fmla="*/ T8 w 2424"/>
                <a:gd name="T10" fmla="+- 0 7772 6231"/>
                <a:gd name="T11" fmla="*/ 7772 h 1560"/>
                <a:gd name="T12" fmla="+- 0 8109 5726"/>
                <a:gd name="T13" fmla="*/ T12 w 2424"/>
                <a:gd name="T14" fmla="+- 0 7786 6231"/>
                <a:gd name="T15" fmla="*/ 7786 h 1560"/>
                <a:gd name="T16" fmla="+- 0 8083 5726"/>
                <a:gd name="T17" fmla="*/ T16 w 2424"/>
                <a:gd name="T18" fmla="+- 0 7791 6231"/>
                <a:gd name="T19" fmla="*/ 7791 h 1560"/>
                <a:gd name="T20" fmla="+- 0 5792 5726"/>
                <a:gd name="T21" fmla="*/ T20 w 2424"/>
                <a:gd name="T22" fmla="+- 0 7791 6231"/>
                <a:gd name="T23" fmla="*/ 7791 h 1560"/>
                <a:gd name="T24" fmla="+- 0 5766 5726"/>
                <a:gd name="T25" fmla="*/ T24 w 2424"/>
                <a:gd name="T26" fmla="+- 0 7786 6231"/>
                <a:gd name="T27" fmla="*/ 7786 h 1560"/>
                <a:gd name="T28" fmla="+- 0 5745 5726"/>
                <a:gd name="T29" fmla="*/ T28 w 2424"/>
                <a:gd name="T30" fmla="+- 0 7772 6231"/>
                <a:gd name="T31" fmla="*/ 7772 h 1560"/>
                <a:gd name="T32" fmla="+- 0 5731 5726"/>
                <a:gd name="T33" fmla="*/ T32 w 2424"/>
                <a:gd name="T34" fmla="+- 0 7751 6231"/>
                <a:gd name="T35" fmla="*/ 7751 h 1560"/>
                <a:gd name="T36" fmla="+- 0 5726 5726"/>
                <a:gd name="T37" fmla="*/ T36 w 2424"/>
                <a:gd name="T38" fmla="+- 0 7725 6231"/>
                <a:gd name="T39" fmla="*/ 7725 h 1560"/>
                <a:gd name="T40" fmla="+- 0 5726 5726"/>
                <a:gd name="T41" fmla="*/ T40 w 2424"/>
                <a:gd name="T42" fmla="+- 0 6741 6231"/>
                <a:gd name="T43" fmla="*/ 6741 h 1560"/>
                <a:gd name="T44" fmla="+- 0 5731 5726"/>
                <a:gd name="T45" fmla="*/ T44 w 2424"/>
                <a:gd name="T46" fmla="+- 0 6715 6231"/>
                <a:gd name="T47" fmla="*/ 6715 h 1560"/>
                <a:gd name="T48" fmla="+- 0 5745 5726"/>
                <a:gd name="T49" fmla="*/ T48 w 2424"/>
                <a:gd name="T50" fmla="+- 0 6694 6231"/>
                <a:gd name="T51" fmla="*/ 6694 h 1560"/>
                <a:gd name="T52" fmla="+- 0 5766 5726"/>
                <a:gd name="T53" fmla="*/ T52 w 2424"/>
                <a:gd name="T54" fmla="+- 0 6680 6231"/>
                <a:gd name="T55" fmla="*/ 6680 h 1560"/>
                <a:gd name="T56" fmla="+- 0 5792 5726"/>
                <a:gd name="T57" fmla="*/ T56 w 2424"/>
                <a:gd name="T58" fmla="+- 0 6675 6231"/>
                <a:gd name="T59" fmla="*/ 6675 h 1560"/>
                <a:gd name="T60" fmla="+- 0 6530 5726"/>
                <a:gd name="T61" fmla="*/ T60 w 2424"/>
                <a:gd name="T62" fmla="+- 0 6675 6231"/>
                <a:gd name="T63" fmla="*/ 6675 h 1560"/>
                <a:gd name="T64" fmla="+- 0 6536 5726"/>
                <a:gd name="T65" fmla="*/ T64 w 2424"/>
                <a:gd name="T66" fmla="+- 0 6659 6231"/>
                <a:gd name="T67" fmla="*/ 6659 h 1560"/>
                <a:gd name="T68" fmla="+- 0 6546 5726"/>
                <a:gd name="T69" fmla="*/ T68 w 2424"/>
                <a:gd name="T70" fmla="+- 0 6595 6231"/>
                <a:gd name="T71" fmla="*/ 6595 h 1560"/>
                <a:gd name="T72" fmla="+- 0 6551 5726"/>
                <a:gd name="T73" fmla="*/ T72 w 2424"/>
                <a:gd name="T74" fmla="+- 0 6522 6231"/>
                <a:gd name="T75" fmla="*/ 6522 h 1560"/>
                <a:gd name="T76" fmla="+- 0 6557 5726"/>
                <a:gd name="T77" fmla="*/ T76 w 2424"/>
                <a:gd name="T78" fmla="+- 0 6405 6231"/>
                <a:gd name="T79" fmla="*/ 6405 h 1560"/>
                <a:gd name="T80" fmla="+- 0 6566 5726"/>
                <a:gd name="T81" fmla="*/ T80 w 2424"/>
                <a:gd name="T82" fmla="+- 0 6231 6231"/>
                <a:gd name="T83" fmla="*/ 6231 h 1560"/>
                <a:gd name="T84" fmla="+- 0 6615 5726"/>
                <a:gd name="T85" fmla="*/ T84 w 2424"/>
                <a:gd name="T86" fmla="+- 0 6318 6231"/>
                <a:gd name="T87" fmla="*/ 6318 h 1560"/>
                <a:gd name="T88" fmla="+- 0 6658 5726"/>
                <a:gd name="T89" fmla="*/ T88 w 2424"/>
                <a:gd name="T90" fmla="+- 0 6400 6231"/>
                <a:gd name="T91" fmla="*/ 6400 h 1560"/>
                <a:gd name="T92" fmla="+- 0 6696 5726"/>
                <a:gd name="T93" fmla="*/ T92 w 2424"/>
                <a:gd name="T94" fmla="+- 0 6476 6231"/>
                <a:gd name="T95" fmla="*/ 6476 h 1560"/>
                <a:gd name="T96" fmla="+- 0 6730 5726"/>
                <a:gd name="T97" fmla="*/ T96 w 2424"/>
                <a:gd name="T98" fmla="+- 0 6542 6231"/>
                <a:gd name="T99" fmla="*/ 6542 h 1560"/>
                <a:gd name="T100" fmla="+- 0 6763 5726"/>
                <a:gd name="T101" fmla="*/ T100 w 2424"/>
                <a:gd name="T102" fmla="+- 0 6597 6231"/>
                <a:gd name="T103" fmla="*/ 6597 h 1560"/>
                <a:gd name="T104" fmla="+- 0 6797 5726"/>
                <a:gd name="T105" fmla="*/ T104 w 2424"/>
                <a:gd name="T106" fmla="+- 0 6639 6231"/>
                <a:gd name="T107" fmla="*/ 6639 h 1560"/>
                <a:gd name="T108" fmla="+- 0 6833 5726"/>
                <a:gd name="T109" fmla="*/ T108 w 2424"/>
                <a:gd name="T110" fmla="+- 0 6665 6231"/>
                <a:gd name="T111" fmla="*/ 6665 h 1560"/>
                <a:gd name="T112" fmla="+- 0 6874 5726"/>
                <a:gd name="T113" fmla="*/ T112 w 2424"/>
                <a:gd name="T114" fmla="+- 0 6675 6231"/>
                <a:gd name="T115" fmla="*/ 6675 h 1560"/>
                <a:gd name="T116" fmla="+- 0 8083 5726"/>
                <a:gd name="T117" fmla="*/ T116 w 2424"/>
                <a:gd name="T118" fmla="+- 0 6675 6231"/>
                <a:gd name="T119" fmla="*/ 6675 h 1560"/>
                <a:gd name="T120" fmla="+- 0 8109 5726"/>
                <a:gd name="T121" fmla="*/ T120 w 2424"/>
                <a:gd name="T122" fmla="+- 0 6680 6231"/>
                <a:gd name="T123" fmla="*/ 6680 h 1560"/>
                <a:gd name="T124" fmla="+- 0 8130 5726"/>
                <a:gd name="T125" fmla="*/ T124 w 2424"/>
                <a:gd name="T126" fmla="+- 0 6694 6231"/>
                <a:gd name="T127" fmla="*/ 6694 h 1560"/>
                <a:gd name="T128" fmla="+- 0 8144 5726"/>
                <a:gd name="T129" fmla="*/ T128 w 2424"/>
                <a:gd name="T130" fmla="+- 0 6715 6231"/>
                <a:gd name="T131" fmla="*/ 6715 h 1560"/>
                <a:gd name="T132" fmla="+- 0 8149 5726"/>
                <a:gd name="T133" fmla="*/ T132 w 2424"/>
                <a:gd name="T134" fmla="+- 0 6741 6231"/>
                <a:gd name="T135" fmla="*/ 6741 h 1560"/>
                <a:gd name="T136" fmla="+- 0 8149 5726"/>
                <a:gd name="T137" fmla="*/ T136 w 2424"/>
                <a:gd name="T138" fmla="+- 0 7725 6231"/>
                <a:gd name="T139" fmla="*/ 7725 h 156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</a:cxnLst>
              <a:rect l="0" t="0" r="r" b="b"/>
              <a:pathLst>
                <a:path w="2424" h="1560">
                  <a:moveTo>
                    <a:pt x="2423" y="1494"/>
                  </a:moveTo>
                  <a:lnTo>
                    <a:pt x="2418" y="1520"/>
                  </a:lnTo>
                  <a:lnTo>
                    <a:pt x="2404" y="1541"/>
                  </a:lnTo>
                  <a:lnTo>
                    <a:pt x="2383" y="1555"/>
                  </a:lnTo>
                  <a:lnTo>
                    <a:pt x="2357" y="1560"/>
                  </a:lnTo>
                  <a:lnTo>
                    <a:pt x="66" y="1560"/>
                  </a:lnTo>
                  <a:lnTo>
                    <a:pt x="40" y="1555"/>
                  </a:lnTo>
                  <a:lnTo>
                    <a:pt x="19" y="1541"/>
                  </a:lnTo>
                  <a:lnTo>
                    <a:pt x="5" y="1520"/>
                  </a:lnTo>
                  <a:lnTo>
                    <a:pt x="0" y="1494"/>
                  </a:lnTo>
                  <a:lnTo>
                    <a:pt x="0" y="510"/>
                  </a:lnTo>
                  <a:lnTo>
                    <a:pt x="5" y="484"/>
                  </a:lnTo>
                  <a:lnTo>
                    <a:pt x="19" y="463"/>
                  </a:lnTo>
                  <a:lnTo>
                    <a:pt x="40" y="449"/>
                  </a:lnTo>
                  <a:lnTo>
                    <a:pt x="66" y="444"/>
                  </a:lnTo>
                  <a:lnTo>
                    <a:pt x="804" y="444"/>
                  </a:lnTo>
                  <a:lnTo>
                    <a:pt x="810" y="428"/>
                  </a:lnTo>
                  <a:lnTo>
                    <a:pt x="820" y="364"/>
                  </a:lnTo>
                  <a:lnTo>
                    <a:pt x="825" y="291"/>
                  </a:lnTo>
                  <a:lnTo>
                    <a:pt x="831" y="174"/>
                  </a:lnTo>
                  <a:lnTo>
                    <a:pt x="840" y="0"/>
                  </a:lnTo>
                  <a:lnTo>
                    <a:pt x="889" y="87"/>
                  </a:lnTo>
                  <a:lnTo>
                    <a:pt x="932" y="169"/>
                  </a:lnTo>
                  <a:lnTo>
                    <a:pt x="970" y="245"/>
                  </a:lnTo>
                  <a:lnTo>
                    <a:pt x="1004" y="311"/>
                  </a:lnTo>
                  <a:lnTo>
                    <a:pt x="1037" y="366"/>
                  </a:lnTo>
                  <a:lnTo>
                    <a:pt x="1071" y="408"/>
                  </a:lnTo>
                  <a:lnTo>
                    <a:pt x="1107" y="434"/>
                  </a:lnTo>
                  <a:lnTo>
                    <a:pt x="1148" y="444"/>
                  </a:lnTo>
                  <a:lnTo>
                    <a:pt x="2357" y="444"/>
                  </a:lnTo>
                  <a:lnTo>
                    <a:pt x="2383" y="449"/>
                  </a:lnTo>
                  <a:lnTo>
                    <a:pt x="2404" y="463"/>
                  </a:lnTo>
                  <a:lnTo>
                    <a:pt x="2418" y="484"/>
                  </a:lnTo>
                  <a:lnTo>
                    <a:pt x="2423" y="510"/>
                  </a:lnTo>
                  <a:lnTo>
                    <a:pt x="2423" y="1494"/>
                  </a:lnTo>
                  <a:close/>
                </a:path>
              </a:pathLst>
            </a:custGeom>
            <a:noFill/>
            <a:ln w="9525">
              <a:solidFill>
                <a:srgbClr val="A7A9A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AutoShape 440"/>
            <p:cNvSpPr>
              <a:spLocks/>
            </p:cNvSpPr>
            <p:nvPr/>
          </p:nvSpPr>
          <p:spPr bwMode="auto">
            <a:xfrm>
              <a:off x="3186" y="580"/>
              <a:ext cx="2144" cy="1228"/>
            </a:xfrm>
            <a:custGeom>
              <a:avLst/>
              <a:gdLst>
                <a:gd name="T0" fmla="+- 0 4894 3186"/>
                <a:gd name="T1" fmla="*/ T0 w 2144"/>
                <a:gd name="T2" fmla="+- 0 1457 580"/>
                <a:gd name="T3" fmla="*/ 1457 h 1228"/>
                <a:gd name="T4" fmla="+- 0 4530 3186"/>
                <a:gd name="T5" fmla="*/ T4 w 2144"/>
                <a:gd name="T6" fmla="+- 0 1457 580"/>
                <a:gd name="T7" fmla="*/ 1457 h 1228"/>
                <a:gd name="T8" fmla="+- 0 4795 3186"/>
                <a:gd name="T9" fmla="*/ T8 w 2144"/>
                <a:gd name="T10" fmla="+- 0 1646 580"/>
                <a:gd name="T11" fmla="*/ 1646 h 1228"/>
                <a:gd name="T12" fmla="+- 0 4849 3186"/>
                <a:gd name="T13" fmla="*/ T12 w 2144"/>
                <a:gd name="T14" fmla="+- 0 1682 580"/>
                <a:gd name="T15" fmla="*/ 1682 h 1228"/>
                <a:gd name="T16" fmla="+- 0 4894 3186"/>
                <a:gd name="T17" fmla="*/ T16 w 2144"/>
                <a:gd name="T18" fmla="+- 0 1713 580"/>
                <a:gd name="T19" fmla="*/ 1713 h 1228"/>
                <a:gd name="T20" fmla="+- 0 4939 3186"/>
                <a:gd name="T21" fmla="*/ T20 w 2144"/>
                <a:gd name="T22" fmla="+- 0 1741 580"/>
                <a:gd name="T23" fmla="*/ 1741 h 1228"/>
                <a:gd name="T24" fmla="+- 0 5047 3186"/>
                <a:gd name="T25" fmla="*/ T24 w 2144"/>
                <a:gd name="T26" fmla="+- 0 1808 580"/>
                <a:gd name="T27" fmla="*/ 1808 h 1228"/>
                <a:gd name="T28" fmla="+- 0 5020 3186"/>
                <a:gd name="T29" fmla="*/ T28 w 2144"/>
                <a:gd name="T30" fmla="+- 0 1750 580"/>
                <a:gd name="T31" fmla="*/ 1750 h 1228"/>
                <a:gd name="T32" fmla="+- 0 4979 3186"/>
                <a:gd name="T33" fmla="*/ T32 w 2144"/>
                <a:gd name="T34" fmla="+- 0 1684 580"/>
                <a:gd name="T35" fmla="*/ 1684 h 1228"/>
                <a:gd name="T36" fmla="+- 0 4934 3186"/>
                <a:gd name="T37" fmla="*/ T36 w 2144"/>
                <a:gd name="T38" fmla="+- 0 1618 580"/>
                <a:gd name="T39" fmla="*/ 1618 h 1228"/>
                <a:gd name="T40" fmla="+- 0 4893 3186"/>
                <a:gd name="T41" fmla="*/ T40 w 2144"/>
                <a:gd name="T42" fmla="+- 0 1556 580"/>
                <a:gd name="T43" fmla="*/ 1556 h 1228"/>
                <a:gd name="T44" fmla="+- 0 4867 3186"/>
                <a:gd name="T45" fmla="*/ T44 w 2144"/>
                <a:gd name="T46" fmla="+- 0 1505 580"/>
                <a:gd name="T47" fmla="*/ 1505 h 1228"/>
                <a:gd name="T48" fmla="+- 0 4864 3186"/>
                <a:gd name="T49" fmla="*/ T48 w 2144"/>
                <a:gd name="T50" fmla="+- 0 1470 580"/>
                <a:gd name="T51" fmla="*/ 1470 h 1228"/>
                <a:gd name="T52" fmla="+- 0 4894 3186"/>
                <a:gd name="T53" fmla="*/ T52 w 2144"/>
                <a:gd name="T54" fmla="+- 0 1457 580"/>
                <a:gd name="T55" fmla="*/ 1457 h 1228"/>
                <a:gd name="T56" fmla="+- 0 5263 3186"/>
                <a:gd name="T57" fmla="*/ T56 w 2144"/>
                <a:gd name="T58" fmla="+- 0 580 580"/>
                <a:gd name="T59" fmla="*/ 580 h 1228"/>
                <a:gd name="T60" fmla="+- 0 3252 3186"/>
                <a:gd name="T61" fmla="*/ T60 w 2144"/>
                <a:gd name="T62" fmla="+- 0 580 580"/>
                <a:gd name="T63" fmla="*/ 580 h 1228"/>
                <a:gd name="T64" fmla="+- 0 3227 3186"/>
                <a:gd name="T65" fmla="*/ T64 w 2144"/>
                <a:gd name="T66" fmla="+- 0 586 580"/>
                <a:gd name="T67" fmla="*/ 586 h 1228"/>
                <a:gd name="T68" fmla="+- 0 3206 3186"/>
                <a:gd name="T69" fmla="*/ T68 w 2144"/>
                <a:gd name="T70" fmla="+- 0 600 580"/>
                <a:gd name="T71" fmla="*/ 600 h 1228"/>
                <a:gd name="T72" fmla="+- 0 3191 3186"/>
                <a:gd name="T73" fmla="*/ T72 w 2144"/>
                <a:gd name="T74" fmla="+- 0 621 580"/>
                <a:gd name="T75" fmla="*/ 621 h 1228"/>
                <a:gd name="T76" fmla="+- 0 3186 3186"/>
                <a:gd name="T77" fmla="*/ T76 w 2144"/>
                <a:gd name="T78" fmla="+- 0 647 580"/>
                <a:gd name="T79" fmla="*/ 647 h 1228"/>
                <a:gd name="T80" fmla="+- 0 3186 3186"/>
                <a:gd name="T81" fmla="*/ T80 w 2144"/>
                <a:gd name="T82" fmla="+- 0 1391 580"/>
                <a:gd name="T83" fmla="*/ 1391 h 1228"/>
                <a:gd name="T84" fmla="+- 0 3191 3186"/>
                <a:gd name="T85" fmla="*/ T84 w 2144"/>
                <a:gd name="T86" fmla="+- 0 1417 580"/>
                <a:gd name="T87" fmla="*/ 1417 h 1228"/>
                <a:gd name="T88" fmla="+- 0 3206 3186"/>
                <a:gd name="T89" fmla="*/ T88 w 2144"/>
                <a:gd name="T90" fmla="+- 0 1438 580"/>
                <a:gd name="T91" fmla="*/ 1438 h 1228"/>
                <a:gd name="T92" fmla="+- 0 3227 3186"/>
                <a:gd name="T93" fmla="*/ T92 w 2144"/>
                <a:gd name="T94" fmla="+- 0 1452 580"/>
                <a:gd name="T95" fmla="*/ 1452 h 1228"/>
                <a:gd name="T96" fmla="+- 0 3252 3186"/>
                <a:gd name="T97" fmla="*/ T96 w 2144"/>
                <a:gd name="T98" fmla="+- 0 1457 580"/>
                <a:gd name="T99" fmla="*/ 1457 h 1228"/>
                <a:gd name="T100" fmla="+- 0 5263 3186"/>
                <a:gd name="T101" fmla="*/ T100 w 2144"/>
                <a:gd name="T102" fmla="+- 0 1457 580"/>
                <a:gd name="T103" fmla="*/ 1457 h 1228"/>
                <a:gd name="T104" fmla="+- 0 5289 3186"/>
                <a:gd name="T105" fmla="*/ T104 w 2144"/>
                <a:gd name="T106" fmla="+- 0 1452 580"/>
                <a:gd name="T107" fmla="*/ 1452 h 1228"/>
                <a:gd name="T108" fmla="+- 0 5310 3186"/>
                <a:gd name="T109" fmla="*/ T108 w 2144"/>
                <a:gd name="T110" fmla="+- 0 1438 580"/>
                <a:gd name="T111" fmla="*/ 1438 h 1228"/>
                <a:gd name="T112" fmla="+- 0 5324 3186"/>
                <a:gd name="T113" fmla="*/ T112 w 2144"/>
                <a:gd name="T114" fmla="+- 0 1417 580"/>
                <a:gd name="T115" fmla="*/ 1417 h 1228"/>
                <a:gd name="T116" fmla="+- 0 5330 3186"/>
                <a:gd name="T117" fmla="*/ T116 w 2144"/>
                <a:gd name="T118" fmla="+- 0 1391 580"/>
                <a:gd name="T119" fmla="*/ 1391 h 1228"/>
                <a:gd name="T120" fmla="+- 0 5330 3186"/>
                <a:gd name="T121" fmla="*/ T120 w 2144"/>
                <a:gd name="T122" fmla="+- 0 647 580"/>
                <a:gd name="T123" fmla="*/ 647 h 1228"/>
                <a:gd name="T124" fmla="+- 0 5324 3186"/>
                <a:gd name="T125" fmla="*/ T124 w 2144"/>
                <a:gd name="T126" fmla="+- 0 621 580"/>
                <a:gd name="T127" fmla="*/ 621 h 1228"/>
                <a:gd name="T128" fmla="+- 0 5310 3186"/>
                <a:gd name="T129" fmla="*/ T128 w 2144"/>
                <a:gd name="T130" fmla="+- 0 600 580"/>
                <a:gd name="T131" fmla="*/ 600 h 1228"/>
                <a:gd name="T132" fmla="+- 0 5289 3186"/>
                <a:gd name="T133" fmla="*/ T132 w 2144"/>
                <a:gd name="T134" fmla="+- 0 586 580"/>
                <a:gd name="T135" fmla="*/ 586 h 1228"/>
                <a:gd name="T136" fmla="+- 0 5263 3186"/>
                <a:gd name="T137" fmla="*/ T136 w 2144"/>
                <a:gd name="T138" fmla="+- 0 580 580"/>
                <a:gd name="T139" fmla="*/ 580 h 12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</a:cxnLst>
              <a:rect l="0" t="0" r="r" b="b"/>
              <a:pathLst>
                <a:path w="2144" h="1228">
                  <a:moveTo>
                    <a:pt x="1708" y="877"/>
                  </a:moveTo>
                  <a:lnTo>
                    <a:pt x="1344" y="877"/>
                  </a:lnTo>
                  <a:lnTo>
                    <a:pt x="1609" y="1066"/>
                  </a:lnTo>
                  <a:lnTo>
                    <a:pt x="1663" y="1102"/>
                  </a:lnTo>
                  <a:lnTo>
                    <a:pt x="1708" y="1133"/>
                  </a:lnTo>
                  <a:lnTo>
                    <a:pt x="1753" y="1161"/>
                  </a:lnTo>
                  <a:lnTo>
                    <a:pt x="1861" y="1228"/>
                  </a:lnTo>
                  <a:lnTo>
                    <a:pt x="1834" y="1170"/>
                  </a:lnTo>
                  <a:lnTo>
                    <a:pt x="1793" y="1104"/>
                  </a:lnTo>
                  <a:lnTo>
                    <a:pt x="1748" y="1038"/>
                  </a:lnTo>
                  <a:lnTo>
                    <a:pt x="1707" y="976"/>
                  </a:lnTo>
                  <a:lnTo>
                    <a:pt x="1681" y="925"/>
                  </a:lnTo>
                  <a:lnTo>
                    <a:pt x="1678" y="890"/>
                  </a:lnTo>
                  <a:lnTo>
                    <a:pt x="1708" y="877"/>
                  </a:lnTo>
                  <a:close/>
                  <a:moveTo>
                    <a:pt x="2077" y="0"/>
                  </a:moveTo>
                  <a:lnTo>
                    <a:pt x="66" y="0"/>
                  </a:lnTo>
                  <a:lnTo>
                    <a:pt x="41" y="6"/>
                  </a:lnTo>
                  <a:lnTo>
                    <a:pt x="20" y="20"/>
                  </a:lnTo>
                  <a:lnTo>
                    <a:pt x="5" y="41"/>
                  </a:lnTo>
                  <a:lnTo>
                    <a:pt x="0" y="67"/>
                  </a:lnTo>
                  <a:lnTo>
                    <a:pt x="0" y="811"/>
                  </a:lnTo>
                  <a:lnTo>
                    <a:pt x="5" y="837"/>
                  </a:lnTo>
                  <a:lnTo>
                    <a:pt x="20" y="858"/>
                  </a:lnTo>
                  <a:lnTo>
                    <a:pt x="41" y="872"/>
                  </a:lnTo>
                  <a:lnTo>
                    <a:pt x="66" y="877"/>
                  </a:lnTo>
                  <a:lnTo>
                    <a:pt x="2077" y="877"/>
                  </a:lnTo>
                  <a:lnTo>
                    <a:pt x="2103" y="872"/>
                  </a:lnTo>
                  <a:lnTo>
                    <a:pt x="2124" y="858"/>
                  </a:lnTo>
                  <a:lnTo>
                    <a:pt x="2138" y="837"/>
                  </a:lnTo>
                  <a:lnTo>
                    <a:pt x="2144" y="811"/>
                  </a:lnTo>
                  <a:lnTo>
                    <a:pt x="2144" y="67"/>
                  </a:lnTo>
                  <a:lnTo>
                    <a:pt x="2138" y="41"/>
                  </a:lnTo>
                  <a:lnTo>
                    <a:pt x="2124" y="20"/>
                  </a:lnTo>
                  <a:lnTo>
                    <a:pt x="2103" y="6"/>
                  </a:lnTo>
                  <a:lnTo>
                    <a:pt x="20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186" y="461"/>
              <a:ext cx="2144" cy="1347"/>
            </a:xfrm>
            <a:custGeom>
              <a:avLst/>
              <a:gdLst>
                <a:gd name="T0" fmla="+- 0 5330 3186"/>
                <a:gd name="T1" fmla="*/ T0 w 2144"/>
                <a:gd name="T2" fmla="+- 0 647 580"/>
                <a:gd name="T3" fmla="*/ 647 h 1228"/>
                <a:gd name="T4" fmla="+- 0 5324 3186"/>
                <a:gd name="T5" fmla="*/ T4 w 2144"/>
                <a:gd name="T6" fmla="+- 0 621 580"/>
                <a:gd name="T7" fmla="*/ 621 h 1228"/>
                <a:gd name="T8" fmla="+- 0 5310 3186"/>
                <a:gd name="T9" fmla="*/ T8 w 2144"/>
                <a:gd name="T10" fmla="+- 0 600 580"/>
                <a:gd name="T11" fmla="*/ 600 h 1228"/>
                <a:gd name="T12" fmla="+- 0 5289 3186"/>
                <a:gd name="T13" fmla="*/ T12 w 2144"/>
                <a:gd name="T14" fmla="+- 0 586 580"/>
                <a:gd name="T15" fmla="*/ 586 h 1228"/>
                <a:gd name="T16" fmla="+- 0 5263 3186"/>
                <a:gd name="T17" fmla="*/ T16 w 2144"/>
                <a:gd name="T18" fmla="+- 0 580 580"/>
                <a:gd name="T19" fmla="*/ 580 h 1228"/>
                <a:gd name="T20" fmla="+- 0 3252 3186"/>
                <a:gd name="T21" fmla="*/ T20 w 2144"/>
                <a:gd name="T22" fmla="+- 0 580 580"/>
                <a:gd name="T23" fmla="*/ 580 h 1228"/>
                <a:gd name="T24" fmla="+- 0 3227 3186"/>
                <a:gd name="T25" fmla="*/ T24 w 2144"/>
                <a:gd name="T26" fmla="+- 0 586 580"/>
                <a:gd name="T27" fmla="*/ 586 h 1228"/>
                <a:gd name="T28" fmla="+- 0 3206 3186"/>
                <a:gd name="T29" fmla="*/ T28 w 2144"/>
                <a:gd name="T30" fmla="+- 0 600 580"/>
                <a:gd name="T31" fmla="*/ 600 h 1228"/>
                <a:gd name="T32" fmla="+- 0 3191 3186"/>
                <a:gd name="T33" fmla="*/ T32 w 2144"/>
                <a:gd name="T34" fmla="+- 0 621 580"/>
                <a:gd name="T35" fmla="*/ 621 h 1228"/>
                <a:gd name="T36" fmla="+- 0 3186 3186"/>
                <a:gd name="T37" fmla="*/ T36 w 2144"/>
                <a:gd name="T38" fmla="+- 0 647 580"/>
                <a:gd name="T39" fmla="*/ 647 h 1228"/>
                <a:gd name="T40" fmla="+- 0 3186 3186"/>
                <a:gd name="T41" fmla="*/ T40 w 2144"/>
                <a:gd name="T42" fmla="+- 0 1391 580"/>
                <a:gd name="T43" fmla="*/ 1391 h 1228"/>
                <a:gd name="T44" fmla="+- 0 3191 3186"/>
                <a:gd name="T45" fmla="*/ T44 w 2144"/>
                <a:gd name="T46" fmla="+- 0 1417 580"/>
                <a:gd name="T47" fmla="*/ 1417 h 1228"/>
                <a:gd name="T48" fmla="+- 0 3206 3186"/>
                <a:gd name="T49" fmla="*/ T48 w 2144"/>
                <a:gd name="T50" fmla="+- 0 1438 580"/>
                <a:gd name="T51" fmla="*/ 1438 h 1228"/>
                <a:gd name="T52" fmla="+- 0 3227 3186"/>
                <a:gd name="T53" fmla="*/ T52 w 2144"/>
                <a:gd name="T54" fmla="+- 0 1452 580"/>
                <a:gd name="T55" fmla="*/ 1452 h 1228"/>
                <a:gd name="T56" fmla="+- 0 3252 3186"/>
                <a:gd name="T57" fmla="*/ T56 w 2144"/>
                <a:gd name="T58" fmla="+- 0 1457 580"/>
                <a:gd name="T59" fmla="*/ 1457 h 1228"/>
                <a:gd name="T60" fmla="+- 0 4530 3186"/>
                <a:gd name="T61" fmla="*/ T60 w 2144"/>
                <a:gd name="T62" fmla="+- 0 1457 580"/>
                <a:gd name="T63" fmla="*/ 1457 h 1228"/>
                <a:gd name="T64" fmla="+- 0 4642 3186"/>
                <a:gd name="T65" fmla="*/ T64 w 2144"/>
                <a:gd name="T66" fmla="+- 0 1537 580"/>
                <a:gd name="T67" fmla="*/ 1537 h 1228"/>
                <a:gd name="T68" fmla="+- 0 4729 3186"/>
                <a:gd name="T69" fmla="*/ T68 w 2144"/>
                <a:gd name="T70" fmla="+- 0 1599 580"/>
                <a:gd name="T71" fmla="*/ 1599 h 1228"/>
                <a:gd name="T72" fmla="+- 0 4795 3186"/>
                <a:gd name="T73" fmla="*/ T72 w 2144"/>
                <a:gd name="T74" fmla="+- 0 1646 580"/>
                <a:gd name="T75" fmla="*/ 1646 h 1228"/>
                <a:gd name="T76" fmla="+- 0 4849 3186"/>
                <a:gd name="T77" fmla="*/ T76 w 2144"/>
                <a:gd name="T78" fmla="+- 0 1682 580"/>
                <a:gd name="T79" fmla="*/ 1682 h 1228"/>
                <a:gd name="T80" fmla="+- 0 4939 3186"/>
                <a:gd name="T81" fmla="*/ T80 w 2144"/>
                <a:gd name="T82" fmla="+- 0 1741 580"/>
                <a:gd name="T83" fmla="*/ 1741 h 1228"/>
                <a:gd name="T84" fmla="+- 0 5047 3186"/>
                <a:gd name="T85" fmla="*/ T84 w 2144"/>
                <a:gd name="T86" fmla="+- 0 1808 580"/>
                <a:gd name="T87" fmla="*/ 1808 h 1228"/>
                <a:gd name="T88" fmla="+- 0 5020 3186"/>
                <a:gd name="T89" fmla="*/ T88 w 2144"/>
                <a:gd name="T90" fmla="+- 0 1750 580"/>
                <a:gd name="T91" fmla="*/ 1750 h 1228"/>
                <a:gd name="T92" fmla="+- 0 4979 3186"/>
                <a:gd name="T93" fmla="*/ T92 w 2144"/>
                <a:gd name="T94" fmla="+- 0 1684 580"/>
                <a:gd name="T95" fmla="*/ 1684 h 1228"/>
                <a:gd name="T96" fmla="+- 0 4934 3186"/>
                <a:gd name="T97" fmla="*/ T96 w 2144"/>
                <a:gd name="T98" fmla="+- 0 1618 580"/>
                <a:gd name="T99" fmla="*/ 1618 h 1228"/>
                <a:gd name="T100" fmla="+- 0 4893 3186"/>
                <a:gd name="T101" fmla="*/ T100 w 2144"/>
                <a:gd name="T102" fmla="+- 0 1556 580"/>
                <a:gd name="T103" fmla="*/ 1556 h 1228"/>
                <a:gd name="T104" fmla="+- 0 4867 3186"/>
                <a:gd name="T105" fmla="*/ T104 w 2144"/>
                <a:gd name="T106" fmla="+- 0 1505 580"/>
                <a:gd name="T107" fmla="*/ 1505 h 1228"/>
                <a:gd name="T108" fmla="+- 0 4864 3186"/>
                <a:gd name="T109" fmla="*/ T108 w 2144"/>
                <a:gd name="T110" fmla="+- 0 1470 580"/>
                <a:gd name="T111" fmla="*/ 1470 h 1228"/>
                <a:gd name="T112" fmla="+- 0 4894 3186"/>
                <a:gd name="T113" fmla="*/ T112 w 2144"/>
                <a:gd name="T114" fmla="+- 0 1457 580"/>
                <a:gd name="T115" fmla="*/ 1457 h 1228"/>
                <a:gd name="T116" fmla="+- 0 5263 3186"/>
                <a:gd name="T117" fmla="*/ T116 w 2144"/>
                <a:gd name="T118" fmla="+- 0 1457 580"/>
                <a:gd name="T119" fmla="*/ 1457 h 1228"/>
                <a:gd name="T120" fmla="+- 0 5289 3186"/>
                <a:gd name="T121" fmla="*/ T120 w 2144"/>
                <a:gd name="T122" fmla="+- 0 1452 580"/>
                <a:gd name="T123" fmla="*/ 1452 h 1228"/>
                <a:gd name="T124" fmla="+- 0 5310 3186"/>
                <a:gd name="T125" fmla="*/ T124 w 2144"/>
                <a:gd name="T126" fmla="+- 0 1438 580"/>
                <a:gd name="T127" fmla="*/ 1438 h 1228"/>
                <a:gd name="T128" fmla="+- 0 5324 3186"/>
                <a:gd name="T129" fmla="*/ T128 w 2144"/>
                <a:gd name="T130" fmla="+- 0 1417 580"/>
                <a:gd name="T131" fmla="*/ 1417 h 1228"/>
                <a:gd name="T132" fmla="+- 0 5330 3186"/>
                <a:gd name="T133" fmla="*/ T132 w 2144"/>
                <a:gd name="T134" fmla="+- 0 1391 580"/>
                <a:gd name="T135" fmla="*/ 1391 h 1228"/>
                <a:gd name="T136" fmla="+- 0 5330 3186"/>
                <a:gd name="T137" fmla="*/ T136 w 2144"/>
                <a:gd name="T138" fmla="+- 0 647 580"/>
                <a:gd name="T139" fmla="*/ 647 h 12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</a:cxnLst>
              <a:rect l="0" t="0" r="r" b="b"/>
              <a:pathLst>
                <a:path w="2144" h="1228">
                  <a:moveTo>
                    <a:pt x="2144" y="67"/>
                  </a:moveTo>
                  <a:lnTo>
                    <a:pt x="2138" y="41"/>
                  </a:lnTo>
                  <a:lnTo>
                    <a:pt x="2124" y="20"/>
                  </a:lnTo>
                  <a:lnTo>
                    <a:pt x="2103" y="6"/>
                  </a:lnTo>
                  <a:lnTo>
                    <a:pt x="2077" y="0"/>
                  </a:lnTo>
                  <a:lnTo>
                    <a:pt x="66" y="0"/>
                  </a:lnTo>
                  <a:lnTo>
                    <a:pt x="41" y="6"/>
                  </a:lnTo>
                  <a:lnTo>
                    <a:pt x="20" y="20"/>
                  </a:lnTo>
                  <a:lnTo>
                    <a:pt x="5" y="41"/>
                  </a:lnTo>
                  <a:lnTo>
                    <a:pt x="0" y="67"/>
                  </a:lnTo>
                  <a:lnTo>
                    <a:pt x="0" y="811"/>
                  </a:lnTo>
                  <a:lnTo>
                    <a:pt x="5" y="837"/>
                  </a:lnTo>
                  <a:lnTo>
                    <a:pt x="20" y="858"/>
                  </a:lnTo>
                  <a:lnTo>
                    <a:pt x="41" y="872"/>
                  </a:lnTo>
                  <a:lnTo>
                    <a:pt x="66" y="877"/>
                  </a:lnTo>
                  <a:lnTo>
                    <a:pt x="1344" y="877"/>
                  </a:lnTo>
                  <a:lnTo>
                    <a:pt x="1456" y="957"/>
                  </a:lnTo>
                  <a:lnTo>
                    <a:pt x="1543" y="1019"/>
                  </a:lnTo>
                  <a:lnTo>
                    <a:pt x="1609" y="1066"/>
                  </a:lnTo>
                  <a:lnTo>
                    <a:pt x="1663" y="1102"/>
                  </a:lnTo>
                  <a:lnTo>
                    <a:pt x="1753" y="1161"/>
                  </a:lnTo>
                  <a:lnTo>
                    <a:pt x="1861" y="1228"/>
                  </a:lnTo>
                  <a:lnTo>
                    <a:pt x="1834" y="1170"/>
                  </a:lnTo>
                  <a:lnTo>
                    <a:pt x="1793" y="1104"/>
                  </a:lnTo>
                  <a:lnTo>
                    <a:pt x="1748" y="1038"/>
                  </a:lnTo>
                  <a:lnTo>
                    <a:pt x="1707" y="976"/>
                  </a:lnTo>
                  <a:lnTo>
                    <a:pt x="1681" y="925"/>
                  </a:lnTo>
                  <a:lnTo>
                    <a:pt x="1678" y="890"/>
                  </a:lnTo>
                  <a:lnTo>
                    <a:pt x="1708" y="877"/>
                  </a:lnTo>
                  <a:lnTo>
                    <a:pt x="2077" y="877"/>
                  </a:lnTo>
                  <a:lnTo>
                    <a:pt x="2103" y="872"/>
                  </a:lnTo>
                  <a:lnTo>
                    <a:pt x="2124" y="858"/>
                  </a:lnTo>
                  <a:lnTo>
                    <a:pt x="2138" y="837"/>
                  </a:lnTo>
                  <a:lnTo>
                    <a:pt x="2144" y="811"/>
                  </a:lnTo>
                  <a:lnTo>
                    <a:pt x="2144" y="67"/>
                  </a:lnTo>
                  <a:close/>
                </a:path>
              </a:pathLst>
            </a:custGeom>
            <a:noFill/>
            <a:ln w="9525">
              <a:solidFill>
                <a:srgbClr val="A7A9A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346" y="1820"/>
              <a:ext cx="2681" cy="857"/>
            </a:xfrm>
            <a:custGeom>
              <a:avLst/>
              <a:gdLst>
                <a:gd name="T0" fmla="+- 0 4463 2346"/>
                <a:gd name="T1" fmla="*/ T0 w 2681"/>
                <a:gd name="T2" fmla="+- 0 1820 1820"/>
                <a:gd name="T3" fmla="*/ 1820 h 857"/>
                <a:gd name="T4" fmla="+- 0 2412 2346"/>
                <a:gd name="T5" fmla="*/ T4 w 2681"/>
                <a:gd name="T6" fmla="+- 0 1820 1820"/>
                <a:gd name="T7" fmla="*/ 1820 h 857"/>
                <a:gd name="T8" fmla="+- 0 2387 2346"/>
                <a:gd name="T9" fmla="*/ T8 w 2681"/>
                <a:gd name="T10" fmla="+- 0 1826 1820"/>
                <a:gd name="T11" fmla="*/ 1826 h 857"/>
                <a:gd name="T12" fmla="+- 0 2366 2346"/>
                <a:gd name="T13" fmla="*/ T12 w 2681"/>
                <a:gd name="T14" fmla="+- 0 1840 1820"/>
                <a:gd name="T15" fmla="*/ 1840 h 857"/>
                <a:gd name="T16" fmla="+- 0 2351 2346"/>
                <a:gd name="T17" fmla="*/ T16 w 2681"/>
                <a:gd name="T18" fmla="+- 0 1861 1820"/>
                <a:gd name="T19" fmla="*/ 1861 h 857"/>
                <a:gd name="T20" fmla="+- 0 2346 2346"/>
                <a:gd name="T21" fmla="*/ T20 w 2681"/>
                <a:gd name="T22" fmla="+- 0 1887 1820"/>
                <a:gd name="T23" fmla="*/ 1887 h 857"/>
                <a:gd name="T24" fmla="+- 0 2346 2346"/>
                <a:gd name="T25" fmla="*/ T24 w 2681"/>
                <a:gd name="T26" fmla="+- 0 2611 1820"/>
                <a:gd name="T27" fmla="*/ 2611 h 857"/>
                <a:gd name="T28" fmla="+- 0 2351 2346"/>
                <a:gd name="T29" fmla="*/ T28 w 2681"/>
                <a:gd name="T30" fmla="+- 0 2637 1820"/>
                <a:gd name="T31" fmla="*/ 2637 h 857"/>
                <a:gd name="T32" fmla="+- 0 2366 2346"/>
                <a:gd name="T33" fmla="*/ T32 w 2681"/>
                <a:gd name="T34" fmla="+- 0 2658 1820"/>
                <a:gd name="T35" fmla="*/ 2658 h 857"/>
                <a:gd name="T36" fmla="+- 0 2387 2346"/>
                <a:gd name="T37" fmla="*/ T36 w 2681"/>
                <a:gd name="T38" fmla="+- 0 2672 1820"/>
                <a:gd name="T39" fmla="*/ 2672 h 857"/>
                <a:gd name="T40" fmla="+- 0 2412 2346"/>
                <a:gd name="T41" fmla="*/ T40 w 2681"/>
                <a:gd name="T42" fmla="+- 0 2677 1820"/>
                <a:gd name="T43" fmla="*/ 2677 h 857"/>
                <a:gd name="T44" fmla="+- 0 4463 2346"/>
                <a:gd name="T45" fmla="*/ T44 w 2681"/>
                <a:gd name="T46" fmla="+- 0 2677 1820"/>
                <a:gd name="T47" fmla="*/ 2677 h 857"/>
                <a:gd name="T48" fmla="+- 0 4489 2346"/>
                <a:gd name="T49" fmla="*/ T48 w 2681"/>
                <a:gd name="T50" fmla="+- 0 2672 1820"/>
                <a:gd name="T51" fmla="*/ 2672 h 857"/>
                <a:gd name="T52" fmla="+- 0 4510 2346"/>
                <a:gd name="T53" fmla="*/ T52 w 2681"/>
                <a:gd name="T54" fmla="+- 0 2658 1820"/>
                <a:gd name="T55" fmla="*/ 2658 h 857"/>
                <a:gd name="T56" fmla="+- 0 4524 2346"/>
                <a:gd name="T57" fmla="*/ T56 w 2681"/>
                <a:gd name="T58" fmla="+- 0 2637 1820"/>
                <a:gd name="T59" fmla="*/ 2637 h 857"/>
                <a:gd name="T60" fmla="+- 0 4530 2346"/>
                <a:gd name="T61" fmla="*/ T60 w 2681"/>
                <a:gd name="T62" fmla="+- 0 2611 1820"/>
                <a:gd name="T63" fmla="*/ 2611 h 857"/>
                <a:gd name="T64" fmla="+- 0 4530 2346"/>
                <a:gd name="T65" fmla="*/ T64 w 2681"/>
                <a:gd name="T66" fmla="+- 0 2385 1820"/>
                <a:gd name="T67" fmla="*/ 2385 h 857"/>
                <a:gd name="T68" fmla="+- 0 5027 2346"/>
                <a:gd name="T69" fmla="*/ T68 w 2681"/>
                <a:gd name="T70" fmla="+- 0 2329 1820"/>
                <a:gd name="T71" fmla="*/ 2329 h 857"/>
                <a:gd name="T72" fmla="+- 0 4530 2346"/>
                <a:gd name="T73" fmla="*/ T72 w 2681"/>
                <a:gd name="T74" fmla="+- 0 2160 1820"/>
                <a:gd name="T75" fmla="*/ 2160 h 857"/>
                <a:gd name="T76" fmla="+- 0 4530 2346"/>
                <a:gd name="T77" fmla="*/ T76 w 2681"/>
                <a:gd name="T78" fmla="+- 0 1887 1820"/>
                <a:gd name="T79" fmla="*/ 1887 h 857"/>
                <a:gd name="T80" fmla="+- 0 4524 2346"/>
                <a:gd name="T81" fmla="*/ T80 w 2681"/>
                <a:gd name="T82" fmla="+- 0 1861 1820"/>
                <a:gd name="T83" fmla="*/ 1861 h 857"/>
                <a:gd name="T84" fmla="+- 0 4510 2346"/>
                <a:gd name="T85" fmla="*/ T84 w 2681"/>
                <a:gd name="T86" fmla="+- 0 1840 1820"/>
                <a:gd name="T87" fmla="*/ 1840 h 857"/>
                <a:gd name="T88" fmla="+- 0 4489 2346"/>
                <a:gd name="T89" fmla="*/ T88 w 2681"/>
                <a:gd name="T90" fmla="+- 0 1826 1820"/>
                <a:gd name="T91" fmla="*/ 1826 h 857"/>
                <a:gd name="T92" fmla="+- 0 4463 2346"/>
                <a:gd name="T93" fmla="*/ T92 w 2681"/>
                <a:gd name="T94" fmla="+- 0 1820 1820"/>
                <a:gd name="T95" fmla="*/ 1820 h 85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2681" h="857">
                  <a:moveTo>
                    <a:pt x="2117" y="0"/>
                  </a:moveTo>
                  <a:lnTo>
                    <a:pt x="66" y="0"/>
                  </a:lnTo>
                  <a:lnTo>
                    <a:pt x="41" y="6"/>
                  </a:lnTo>
                  <a:lnTo>
                    <a:pt x="20" y="20"/>
                  </a:lnTo>
                  <a:lnTo>
                    <a:pt x="5" y="41"/>
                  </a:lnTo>
                  <a:lnTo>
                    <a:pt x="0" y="67"/>
                  </a:lnTo>
                  <a:lnTo>
                    <a:pt x="0" y="791"/>
                  </a:lnTo>
                  <a:lnTo>
                    <a:pt x="5" y="817"/>
                  </a:lnTo>
                  <a:lnTo>
                    <a:pt x="20" y="838"/>
                  </a:lnTo>
                  <a:lnTo>
                    <a:pt x="41" y="852"/>
                  </a:lnTo>
                  <a:lnTo>
                    <a:pt x="66" y="857"/>
                  </a:lnTo>
                  <a:lnTo>
                    <a:pt x="2117" y="857"/>
                  </a:lnTo>
                  <a:lnTo>
                    <a:pt x="2143" y="852"/>
                  </a:lnTo>
                  <a:lnTo>
                    <a:pt x="2164" y="838"/>
                  </a:lnTo>
                  <a:lnTo>
                    <a:pt x="2178" y="817"/>
                  </a:lnTo>
                  <a:lnTo>
                    <a:pt x="2184" y="791"/>
                  </a:lnTo>
                  <a:lnTo>
                    <a:pt x="2184" y="565"/>
                  </a:lnTo>
                  <a:lnTo>
                    <a:pt x="2681" y="509"/>
                  </a:lnTo>
                  <a:lnTo>
                    <a:pt x="2184" y="340"/>
                  </a:lnTo>
                  <a:lnTo>
                    <a:pt x="2184" y="67"/>
                  </a:lnTo>
                  <a:lnTo>
                    <a:pt x="2178" y="41"/>
                  </a:lnTo>
                  <a:lnTo>
                    <a:pt x="2164" y="20"/>
                  </a:lnTo>
                  <a:lnTo>
                    <a:pt x="2143" y="6"/>
                  </a:lnTo>
                  <a:lnTo>
                    <a:pt x="2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346" y="1820"/>
              <a:ext cx="2681" cy="976"/>
            </a:xfrm>
            <a:custGeom>
              <a:avLst/>
              <a:gdLst>
                <a:gd name="T0" fmla="+- 0 4530 2346"/>
                <a:gd name="T1" fmla="*/ T0 w 2681"/>
                <a:gd name="T2" fmla="+- 0 1887 1820"/>
                <a:gd name="T3" fmla="*/ 1887 h 857"/>
                <a:gd name="T4" fmla="+- 0 4524 2346"/>
                <a:gd name="T5" fmla="*/ T4 w 2681"/>
                <a:gd name="T6" fmla="+- 0 1861 1820"/>
                <a:gd name="T7" fmla="*/ 1861 h 857"/>
                <a:gd name="T8" fmla="+- 0 4510 2346"/>
                <a:gd name="T9" fmla="*/ T8 w 2681"/>
                <a:gd name="T10" fmla="+- 0 1840 1820"/>
                <a:gd name="T11" fmla="*/ 1840 h 857"/>
                <a:gd name="T12" fmla="+- 0 4489 2346"/>
                <a:gd name="T13" fmla="*/ T12 w 2681"/>
                <a:gd name="T14" fmla="+- 0 1826 1820"/>
                <a:gd name="T15" fmla="*/ 1826 h 857"/>
                <a:gd name="T16" fmla="+- 0 4463 2346"/>
                <a:gd name="T17" fmla="*/ T16 w 2681"/>
                <a:gd name="T18" fmla="+- 0 1820 1820"/>
                <a:gd name="T19" fmla="*/ 1820 h 857"/>
                <a:gd name="T20" fmla="+- 0 2412 2346"/>
                <a:gd name="T21" fmla="*/ T20 w 2681"/>
                <a:gd name="T22" fmla="+- 0 1820 1820"/>
                <a:gd name="T23" fmla="*/ 1820 h 857"/>
                <a:gd name="T24" fmla="+- 0 2387 2346"/>
                <a:gd name="T25" fmla="*/ T24 w 2681"/>
                <a:gd name="T26" fmla="+- 0 1826 1820"/>
                <a:gd name="T27" fmla="*/ 1826 h 857"/>
                <a:gd name="T28" fmla="+- 0 2366 2346"/>
                <a:gd name="T29" fmla="*/ T28 w 2681"/>
                <a:gd name="T30" fmla="+- 0 1840 1820"/>
                <a:gd name="T31" fmla="*/ 1840 h 857"/>
                <a:gd name="T32" fmla="+- 0 2351 2346"/>
                <a:gd name="T33" fmla="*/ T32 w 2681"/>
                <a:gd name="T34" fmla="+- 0 1861 1820"/>
                <a:gd name="T35" fmla="*/ 1861 h 857"/>
                <a:gd name="T36" fmla="+- 0 2346 2346"/>
                <a:gd name="T37" fmla="*/ T36 w 2681"/>
                <a:gd name="T38" fmla="+- 0 1887 1820"/>
                <a:gd name="T39" fmla="*/ 1887 h 857"/>
                <a:gd name="T40" fmla="+- 0 2346 2346"/>
                <a:gd name="T41" fmla="*/ T40 w 2681"/>
                <a:gd name="T42" fmla="+- 0 2611 1820"/>
                <a:gd name="T43" fmla="*/ 2611 h 857"/>
                <a:gd name="T44" fmla="+- 0 2351 2346"/>
                <a:gd name="T45" fmla="*/ T44 w 2681"/>
                <a:gd name="T46" fmla="+- 0 2637 1820"/>
                <a:gd name="T47" fmla="*/ 2637 h 857"/>
                <a:gd name="T48" fmla="+- 0 2366 2346"/>
                <a:gd name="T49" fmla="*/ T48 w 2681"/>
                <a:gd name="T50" fmla="+- 0 2658 1820"/>
                <a:gd name="T51" fmla="*/ 2658 h 857"/>
                <a:gd name="T52" fmla="+- 0 2387 2346"/>
                <a:gd name="T53" fmla="*/ T52 w 2681"/>
                <a:gd name="T54" fmla="+- 0 2672 1820"/>
                <a:gd name="T55" fmla="*/ 2672 h 857"/>
                <a:gd name="T56" fmla="+- 0 2412 2346"/>
                <a:gd name="T57" fmla="*/ T56 w 2681"/>
                <a:gd name="T58" fmla="+- 0 2677 1820"/>
                <a:gd name="T59" fmla="*/ 2677 h 857"/>
                <a:gd name="T60" fmla="+- 0 3550 2346"/>
                <a:gd name="T61" fmla="*/ T60 w 2681"/>
                <a:gd name="T62" fmla="+- 0 2677 1820"/>
                <a:gd name="T63" fmla="*/ 2677 h 857"/>
                <a:gd name="T64" fmla="+- 0 3706 2346"/>
                <a:gd name="T65" fmla="*/ T64 w 2681"/>
                <a:gd name="T66" fmla="+- 0 2677 1820"/>
                <a:gd name="T67" fmla="*/ 2677 h 857"/>
                <a:gd name="T68" fmla="+- 0 4463 2346"/>
                <a:gd name="T69" fmla="*/ T68 w 2681"/>
                <a:gd name="T70" fmla="+- 0 2677 1820"/>
                <a:gd name="T71" fmla="*/ 2677 h 857"/>
                <a:gd name="T72" fmla="+- 0 4489 2346"/>
                <a:gd name="T73" fmla="*/ T72 w 2681"/>
                <a:gd name="T74" fmla="+- 0 2672 1820"/>
                <a:gd name="T75" fmla="*/ 2672 h 857"/>
                <a:gd name="T76" fmla="+- 0 4510 2346"/>
                <a:gd name="T77" fmla="*/ T76 w 2681"/>
                <a:gd name="T78" fmla="+- 0 2658 1820"/>
                <a:gd name="T79" fmla="*/ 2658 h 857"/>
                <a:gd name="T80" fmla="+- 0 4524 2346"/>
                <a:gd name="T81" fmla="*/ T80 w 2681"/>
                <a:gd name="T82" fmla="+- 0 2637 1820"/>
                <a:gd name="T83" fmla="*/ 2637 h 857"/>
                <a:gd name="T84" fmla="+- 0 4530 2346"/>
                <a:gd name="T85" fmla="*/ T84 w 2681"/>
                <a:gd name="T86" fmla="+- 0 2611 1820"/>
                <a:gd name="T87" fmla="*/ 2611 h 857"/>
                <a:gd name="T88" fmla="+- 0 4530 2346"/>
                <a:gd name="T89" fmla="*/ T88 w 2681"/>
                <a:gd name="T90" fmla="+- 0 2385 1820"/>
                <a:gd name="T91" fmla="*/ 2385 h 857"/>
                <a:gd name="T92" fmla="+- 0 5027 2346"/>
                <a:gd name="T93" fmla="*/ T92 w 2681"/>
                <a:gd name="T94" fmla="+- 0 2329 1820"/>
                <a:gd name="T95" fmla="*/ 2329 h 857"/>
                <a:gd name="T96" fmla="+- 0 4530 2346"/>
                <a:gd name="T97" fmla="*/ T96 w 2681"/>
                <a:gd name="T98" fmla="+- 0 2160 1820"/>
                <a:gd name="T99" fmla="*/ 2160 h 857"/>
                <a:gd name="T100" fmla="+- 0 4530 2346"/>
                <a:gd name="T101" fmla="*/ T100 w 2681"/>
                <a:gd name="T102" fmla="+- 0 1887 1820"/>
                <a:gd name="T103" fmla="*/ 1887 h 85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</a:cxnLst>
              <a:rect l="0" t="0" r="r" b="b"/>
              <a:pathLst>
                <a:path w="2681" h="857">
                  <a:moveTo>
                    <a:pt x="2184" y="67"/>
                  </a:moveTo>
                  <a:lnTo>
                    <a:pt x="2178" y="41"/>
                  </a:lnTo>
                  <a:lnTo>
                    <a:pt x="2164" y="20"/>
                  </a:lnTo>
                  <a:lnTo>
                    <a:pt x="2143" y="6"/>
                  </a:lnTo>
                  <a:lnTo>
                    <a:pt x="2117" y="0"/>
                  </a:lnTo>
                  <a:lnTo>
                    <a:pt x="66" y="0"/>
                  </a:lnTo>
                  <a:lnTo>
                    <a:pt x="41" y="6"/>
                  </a:lnTo>
                  <a:lnTo>
                    <a:pt x="20" y="20"/>
                  </a:lnTo>
                  <a:lnTo>
                    <a:pt x="5" y="41"/>
                  </a:lnTo>
                  <a:lnTo>
                    <a:pt x="0" y="67"/>
                  </a:lnTo>
                  <a:lnTo>
                    <a:pt x="0" y="791"/>
                  </a:lnTo>
                  <a:lnTo>
                    <a:pt x="5" y="817"/>
                  </a:lnTo>
                  <a:lnTo>
                    <a:pt x="20" y="838"/>
                  </a:lnTo>
                  <a:lnTo>
                    <a:pt x="41" y="852"/>
                  </a:lnTo>
                  <a:lnTo>
                    <a:pt x="66" y="857"/>
                  </a:lnTo>
                  <a:lnTo>
                    <a:pt x="1204" y="857"/>
                  </a:lnTo>
                  <a:lnTo>
                    <a:pt x="1360" y="857"/>
                  </a:lnTo>
                  <a:lnTo>
                    <a:pt x="2117" y="857"/>
                  </a:lnTo>
                  <a:lnTo>
                    <a:pt x="2143" y="852"/>
                  </a:lnTo>
                  <a:lnTo>
                    <a:pt x="2164" y="838"/>
                  </a:lnTo>
                  <a:lnTo>
                    <a:pt x="2178" y="817"/>
                  </a:lnTo>
                  <a:lnTo>
                    <a:pt x="2184" y="791"/>
                  </a:lnTo>
                  <a:lnTo>
                    <a:pt x="2184" y="565"/>
                  </a:lnTo>
                  <a:lnTo>
                    <a:pt x="2681" y="509"/>
                  </a:lnTo>
                  <a:lnTo>
                    <a:pt x="2184" y="340"/>
                  </a:lnTo>
                  <a:lnTo>
                    <a:pt x="2184" y="67"/>
                  </a:lnTo>
                  <a:close/>
                </a:path>
              </a:pathLst>
            </a:custGeom>
            <a:noFill/>
            <a:ln w="9525">
              <a:solidFill>
                <a:srgbClr val="A7A9A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AutoShape 436"/>
            <p:cNvSpPr>
              <a:spLocks/>
            </p:cNvSpPr>
            <p:nvPr/>
          </p:nvSpPr>
          <p:spPr bwMode="auto">
            <a:xfrm>
              <a:off x="7200" y="1137"/>
              <a:ext cx="2886" cy="1161"/>
            </a:xfrm>
            <a:custGeom>
              <a:avLst/>
              <a:gdLst>
                <a:gd name="T0" fmla="+- 0 10120 7200"/>
                <a:gd name="T1" fmla="*/ T0 w 2921"/>
                <a:gd name="T2" fmla="+- 0 1950 1306"/>
                <a:gd name="T3" fmla="*/ 1950 h 837"/>
                <a:gd name="T4" fmla="+- 0 7777 7200"/>
                <a:gd name="T5" fmla="*/ T4 w 2921"/>
                <a:gd name="T6" fmla="+- 0 1950 1306"/>
                <a:gd name="T7" fmla="*/ 1950 h 837"/>
                <a:gd name="T8" fmla="+- 0 7777 7200"/>
                <a:gd name="T9" fmla="*/ T8 w 2921"/>
                <a:gd name="T10" fmla="+- 0 2076 1306"/>
                <a:gd name="T11" fmla="*/ 2076 h 837"/>
                <a:gd name="T12" fmla="+- 0 7782 7200"/>
                <a:gd name="T13" fmla="*/ T12 w 2921"/>
                <a:gd name="T14" fmla="+- 0 2102 1306"/>
                <a:gd name="T15" fmla="*/ 2102 h 837"/>
                <a:gd name="T16" fmla="+- 0 7796 7200"/>
                <a:gd name="T17" fmla="*/ T16 w 2921"/>
                <a:gd name="T18" fmla="+- 0 2123 1306"/>
                <a:gd name="T19" fmla="*/ 2123 h 837"/>
                <a:gd name="T20" fmla="+- 0 7817 7200"/>
                <a:gd name="T21" fmla="*/ T20 w 2921"/>
                <a:gd name="T22" fmla="+- 0 2137 1306"/>
                <a:gd name="T23" fmla="*/ 2137 h 837"/>
                <a:gd name="T24" fmla="+- 0 7843 7200"/>
                <a:gd name="T25" fmla="*/ T24 w 2921"/>
                <a:gd name="T26" fmla="+- 0 2143 1306"/>
                <a:gd name="T27" fmla="*/ 2143 h 837"/>
                <a:gd name="T28" fmla="+- 0 10054 7200"/>
                <a:gd name="T29" fmla="*/ T28 w 2921"/>
                <a:gd name="T30" fmla="+- 0 2143 1306"/>
                <a:gd name="T31" fmla="*/ 2143 h 837"/>
                <a:gd name="T32" fmla="+- 0 10080 7200"/>
                <a:gd name="T33" fmla="*/ T32 w 2921"/>
                <a:gd name="T34" fmla="+- 0 2137 1306"/>
                <a:gd name="T35" fmla="*/ 2137 h 837"/>
                <a:gd name="T36" fmla="+- 0 10101 7200"/>
                <a:gd name="T37" fmla="*/ T36 w 2921"/>
                <a:gd name="T38" fmla="+- 0 2123 1306"/>
                <a:gd name="T39" fmla="*/ 2123 h 837"/>
                <a:gd name="T40" fmla="+- 0 10115 7200"/>
                <a:gd name="T41" fmla="*/ T40 w 2921"/>
                <a:gd name="T42" fmla="+- 0 2102 1306"/>
                <a:gd name="T43" fmla="*/ 2102 h 837"/>
                <a:gd name="T44" fmla="+- 0 10120 7200"/>
                <a:gd name="T45" fmla="*/ T44 w 2921"/>
                <a:gd name="T46" fmla="+- 0 2076 1306"/>
                <a:gd name="T47" fmla="*/ 2076 h 837"/>
                <a:gd name="T48" fmla="+- 0 10120 7200"/>
                <a:gd name="T49" fmla="*/ T48 w 2921"/>
                <a:gd name="T50" fmla="+- 0 1950 1306"/>
                <a:gd name="T51" fmla="*/ 1950 h 837"/>
                <a:gd name="T52" fmla="+- 0 10054 7200"/>
                <a:gd name="T53" fmla="*/ T52 w 2921"/>
                <a:gd name="T54" fmla="+- 0 1306 1306"/>
                <a:gd name="T55" fmla="*/ 1306 h 837"/>
                <a:gd name="T56" fmla="+- 0 7843 7200"/>
                <a:gd name="T57" fmla="*/ T56 w 2921"/>
                <a:gd name="T58" fmla="+- 0 1306 1306"/>
                <a:gd name="T59" fmla="*/ 1306 h 837"/>
                <a:gd name="T60" fmla="+- 0 7817 7200"/>
                <a:gd name="T61" fmla="*/ T60 w 2921"/>
                <a:gd name="T62" fmla="+- 0 1311 1306"/>
                <a:gd name="T63" fmla="*/ 1311 h 837"/>
                <a:gd name="T64" fmla="+- 0 7796 7200"/>
                <a:gd name="T65" fmla="*/ T64 w 2921"/>
                <a:gd name="T66" fmla="+- 0 1325 1306"/>
                <a:gd name="T67" fmla="*/ 1325 h 837"/>
                <a:gd name="T68" fmla="+- 0 7782 7200"/>
                <a:gd name="T69" fmla="*/ T68 w 2921"/>
                <a:gd name="T70" fmla="+- 0 1346 1306"/>
                <a:gd name="T71" fmla="*/ 1346 h 837"/>
                <a:gd name="T72" fmla="+- 0 7777 7200"/>
                <a:gd name="T73" fmla="*/ T72 w 2921"/>
                <a:gd name="T74" fmla="+- 0 1372 1306"/>
                <a:gd name="T75" fmla="*/ 1372 h 837"/>
                <a:gd name="T76" fmla="+- 0 7777 7200"/>
                <a:gd name="T77" fmla="*/ T76 w 2921"/>
                <a:gd name="T78" fmla="+- 0 1765 1306"/>
                <a:gd name="T79" fmla="*/ 1765 h 837"/>
                <a:gd name="T80" fmla="+- 0 7200 7200"/>
                <a:gd name="T81" fmla="*/ T80 w 2921"/>
                <a:gd name="T82" fmla="+- 0 1952 1306"/>
                <a:gd name="T83" fmla="*/ 1952 h 837"/>
                <a:gd name="T84" fmla="+- 0 10120 7200"/>
                <a:gd name="T85" fmla="*/ T84 w 2921"/>
                <a:gd name="T86" fmla="+- 0 1950 1306"/>
                <a:gd name="T87" fmla="*/ 1950 h 837"/>
                <a:gd name="T88" fmla="+- 0 10120 7200"/>
                <a:gd name="T89" fmla="*/ T88 w 2921"/>
                <a:gd name="T90" fmla="+- 0 1372 1306"/>
                <a:gd name="T91" fmla="*/ 1372 h 837"/>
                <a:gd name="T92" fmla="+- 0 10115 7200"/>
                <a:gd name="T93" fmla="*/ T92 w 2921"/>
                <a:gd name="T94" fmla="+- 0 1346 1306"/>
                <a:gd name="T95" fmla="*/ 1346 h 837"/>
                <a:gd name="T96" fmla="+- 0 10101 7200"/>
                <a:gd name="T97" fmla="*/ T96 w 2921"/>
                <a:gd name="T98" fmla="+- 0 1325 1306"/>
                <a:gd name="T99" fmla="*/ 1325 h 837"/>
                <a:gd name="T100" fmla="+- 0 10080 7200"/>
                <a:gd name="T101" fmla="*/ T100 w 2921"/>
                <a:gd name="T102" fmla="+- 0 1311 1306"/>
                <a:gd name="T103" fmla="*/ 1311 h 837"/>
                <a:gd name="T104" fmla="+- 0 10054 7200"/>
                <a:gd name="T105" fmla="*/ T104 w 2921"/>
                <a:gd name="T106" fmla="+- 0 1306 1306"/>
                <a:gd name="T107" fmla="*/ 1306 h 83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</a:cxnLst>
              <a:rect l="0" t="0" r="r" b="b"/>
              <a:pathLst>
                <a:path w="2921" h="837">
                  <a:moveTo>
                    <a:pt x="2920" y="644"/>
                  </a:moveTo>
                  <a:lnTo>
                    <a:pt x="577" y="644"/>
                  </a:lnTo>
                  <a:lnTo>
                    <a:pt x="577" y="770"/>
                  </a:lnTo>
                  <a:lnTo>
                    <a:pt x="582" y="796"/>
                  </a:lnTo>
                  <a:lnTo>
                    <a:pt x="596" y="817"/>
                  </a:lnTo>
                  <a:lnTo>
                    <a:pt x="617" y="831"/>
                  </a:lnTo>
                  <a:lnTo>
                    <a:pt x="643" y="837"/>
                  </a:lnTo>
                  <a:lnTo>
                    <a:pt x="2854" y="837"/>
                  </a:lnTo>
                  <a:lnTo>
                    <a:pt x="2880" y="831"/>
                  </a:lnTo>
                  <a:lnTo>
                    <a:pt x="2901" y="817"/>
                  </a:lnTo>
                  <a:lnTo>
                    <a:pt x="2915" y="796"/>
                  </a:lnTo>
                  <a:lnTo>
                    <a:pt x="2920" y="770"/>
                  </a:lnTo>
                  <a:lnTo>
                    <a:pt x="2920" y="644"/>
                  </a:lnTo>
                  <a:close/>
                  <a:moveTo>
                    <a:pt x="2854" y="0"/>
                  </a:moveTo>
                  <a:lnTo>
                    <a:pt x="643" y="0"/>
                  </a:lnTo>
                  <a:lnTo>
                    <a:pt x="617" y="5"/>
                  </a:lnTo>
                  <a:lnTo>
                    <a:pt x="596" y="19"/>
                  </a:lnTo>
                  <a:lnTo>
                    <a:pt x="582" y="40"/>
                  </a:lnTo>
                  <a:lnTo>
                    <a:pt x="577" y="66"/>
                  </a:lnTo>
                  <a:lnTo>
                    <a:pt x="577" y="459"/>
                  </a:lnTo>
                  <a:lnTo>
                    <a:pt x="0" y="646"/>
                  </a:lnTo>
                  <a:lnTo>
                    <a:pt x="2920" y="644"/>
                  </a:lnTo>
                  <a:lnTo>
                    <a:pt x="2920" y="66"/>
                  </a:lnTo>
                  <a:lnTo>
                    <a:pt x="2915" y="40"/>
                  </a:lnTo>
                  <a:lnTo>
                    <a:pt x="2901" y="19"/>
                  </a:lnTo>
                  <a:lnTo>
                    <a:pt x="2880" y="5"/>
                  </a:lnTo>
                  <a:lnTo>
                    <a:pt x="28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7200" y="1306"/>
              <a:ext cx="2921" cy="837"/>
            </a:xfrm>
            <a:custGeom>
              <a:avLst/>
              <a:gdLst>
                <a:gd name="T0" fmla="+- 0 7777 7200"/>
                <a:gd name="T1" fmla="*/ T0 w 2921"/>
                <a:gd name="T2" fmla="+- 0 1372 1306"/>
                <a:gd name="T3" fmla="*/ 1372 h 837"/>
                <a:gd name="T4" fmla="+- 0 7782 7200"/>
                <a:gd name="T5" fmla="*/ T4 w 2921"/>
                <a:gd name="T6" fmla="+- 0 1346 1306"/>
                <a:gd name="T7" fmla="*/ 1346 h 837"/>
                <a:gd name="T8" fmla="+- 0 7796 7200"/>
                <a:gd name="T9" fmla="*/ T8 w 2921"/>
                <a:gd name="T10" fmla="+- 0 1325 1306"/>
                <a:gd name="T11" fmla="*/ 1325 h 837"/>
                <a:gd name="T12" fmla="+- 0 7817 7200"/>
                <a:gd name="T13" fmla="*/ T12 w 2921"/>
                <a:gd name="T14" fmla="+- 0 1311 1306"/>
                <a:gd name="T15" fmla="*/ 1311 h 837"/>
                <a:gd name="T16" fmla="+- 0 7843 7200"/>
                <a:gd name="T17" fmla="*/ T16 w 2921"/>
                <a:gd name="T18" fmla="+- 0 1306 1306"/>
                <a:gd name="T19" fmla="*/ 1306 h 837"/>
                <a:gd name="T20" fmla="+- 0 10054 7200"/>
                <a:gd name="T21" fmla="*/ T20 w 2921"/>
                <a:gd name="T22" fmla="+- 0 1306 1306"/>
                <a:gd name="T23" fmla="*/ 1306 h 837"/>
                <a:gd name="T24" fmla="+- 0 10080 7200"/>
                <a:gd name="T25" fmla="*/ T24 w 2921"/>
                <a:gd name="T26" fmla="+- 0 1311 1306"/>
                <a:gd name="T27" fmla="*/ 1311 h 837"/>
                <a:gd name="T28" fmla="+- 0 10101 7200"/>
                <a:gd name="T29" fmla="*/ T28 w 2921"/>
                <a:gd name="T30" fmla="+- 0 1325 1306"/>
                <a:gd name="T31" fmla="*/ 1325 h 837"/>
                <a:gd name="T32" fmla="+- 0 10115 7200"/>
                <a:gd name="T33" fmla="*/ T32 w 2921"/>
                <a:gd name="T34" fmla="+- 0 1346 1306"/>
                <a:gd name="T35" fmla="*/ 1346 h 837"/>
                <a:gd name="T36" fmla="+- 0 10120 7200"/>
                <a:gd name="T37" fmla="*/ T36 w 2921"/>
                <a:gd name="T38" fmla="+- 0 1372 1306"/>
                <a:gd name="T39" fmla="*/ 1372 h 837"/>
                <a:gd name="T40" fmla="+- 0 10120 7200"/>
                <a:gd name="T41" fmla="*/ T40 w 2921"/>
                <a:gd name="T42" fmla="+- 0 2076 1306"/>
                <a:gd name="T43" fmla="*/ 2076 h 837"/>
                <a:gd name="T44" fmla="+- 0 10115 7200"/>
                <a:gd name="T45" fmla="*/ T44 w 2921"/>
                <a:gd name="T46" fmla="+- 0 2102 1306"/>
                <a:gd name="T47" fmla="*/ 2102 h 837"/>
                <a:gd name="T48" fmla="+- 0 10101 7200"/>
                <a:gd name="T49" fmla="*/ T48 w 2921"/>
                <a:gd name="T50" fmla="+- 0 2123 1306"/>
                <a:gd name="T51" fmla="*/ 2123 h 837"/>
                <a:gd name="T52" fmla="+- 0 10080 7200"/>
                <a:gd name="T53" fmla="*/ T52 w 2921"/>
                <a:gd name="T54" fmla="+- 0 2137 1306"/>
                <a:gd name="T55" fmla="*/ 2137 h 837"/>
                <a:gd name="T56" fmla="+- 0 10054 7200"/>
                <a:gd name="T57" fmla="*/ T56 w 2921"/>
                <a:gd name="T58" fmla="+- 0 2143 1306"/>
                <a:gd name="T59" fmla="*/ 2143 h 837"/>
                <a:gd name="T60" fmla="+- 0 8757 7200"/>
                <a:gd name="T61" fmla="*/ T60 w 2921"/>
                <a:gd name="T62" fmla="+- 0 2143 1306"/>
                <a:gd name="T63" fmla="*/ 2143 h 837"/>
                <a:gd name="T64" fmla="+- 0 8600 7200"/>
                <a:gd name="T65" fmla="*/ T64 w 2921"/>
                <a:gd name="T66" fmla="+- 0 2143 1306"/>
                <a:gd name="T67" fmla="*/ 2143 h 837"/>
                <a:gd name="T68" fmla="+- 0 7843 7200"/>
                <a:gd name="T69" fmla="*/ T68 w 2921"/>
                <a:gd name="T70" fmla="+- 0 2143 1306"/>
                <a:gd name="T71" fmla="*/ 2143 h 837"/>
                <a:gd name="T72" fmla="+- 0 7817 7200"/>
                <a:gd name="T73" fmla="*/ T72 w 2921"/>
                <a:gd name="T74" fmla="+- 0 2137 1306"/>
                <a:gd name="T75" fmla="*/ 2137 h 837"/>
                <a:gd name="T76" fmla="+- 0 7796 7200"/>
                <a:gd name="T77" fmla="*/ T76 w 2921"/>
                <a:gd name="T78" fmla="+- 0 2123 1306"/>
                <a:gd name="T79" fmla="*/ 2123 h 837"/>
                <a:gd name="T80" fmla="+- 0 7782 7200"/>
                <a:gd name="T81" fmla="*/ T80 w 2921"/>
                <a:gd name="T82" fmla="+- 0 2102 1306"/>
                <a:gd name="T83" fmla="*/ 2102 h 837"/>
                <a:gd name="T84" fmla="+- 0 7777 7200"/>
                <a:gd name="T85" fmla="*/ T84 w 2921"/>
                <a:gd name="T86" fmla="+- 0 2076 1306"/>
                <a:gd name="T87" fmla="*/ 2076 h 837"/>
                <a:gd name="T88" fmla="+- 0 7777 7200"/>
                <a:gd name="T89" fmla="*/ T88 w 2921"/>
                <a:gd name="T90" fmla="+- 0 1950 1306"/>
                <a:gd name="T91" fmla="*/ 1950 h 837"/>
                <a:gd name="T92" fmla="+- 0 7200 7200"/>
                <a:gd name="T93" fmla="*/ T92 w 2921"/>
                <a:gd name="T94" fmla="+- 0 1952 1306"/>
                <a:gd name="T95" fmla="*/ 1952 h 837"/>
                <a:gd name="T96" fmla="+- 0 7777 7200"/>
                <a:gd name="T97" fmla="*/ T96 w 2921"/>
                <a:gd name="T98" fmla="+- 0 1765 1306"/>
                <a:gd name="T99" fmla="*/ 1765 h 837"/>
                <a:gd name="T100" fmla="+- 0 7777 7200"/>
                <a:gd name="T101" fmla="*/ T100 w 2921"/>
                <a:gd name="T102" fmla="+- 0 1372 1306"/>
                <a:gd name="T103" fmla="*/ 1372 h 83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</a:cxnLst>
              <a:rect l="0" t="0" r="r" b="b"/>
              <a:pathLst>
                <a:path w="2921" h="837">
                  <a:moveTo>
                    <a:pt x="577" y="66"/>
                  </a:moveTo>
                  <a:lnTo>
                    <a:pt x="582" y="40"/>
                  </a:lnTo>
                  <a:lnTo>
                    <a:pt x="596" y="19"/>
                  </a:lnTo>
                  <a:lnTo>
                    <a:pt x="617" y="5"/>
                  </a:lnTo>
                  <a:lnTo>
                    <a:pt x="643" y="0"/>
                  </a:lnTo>
                  <a:lnTo>
                    <a:pt x="2854" y="0"/>
                  </a:lnTo>
                  <a:lnTo>
                    <a:pt x="2880" y="5"/>
                  </a:lnTo>
                  <a:lnTo>
                    <a:pt x="2901" y="19"/>
                  </a:lnTo>
                  <a:lnTo>
                    <a:pt x="2915" y="40"/>
                  </a:lnTo>
                  <a:lnTo>
                    <a:pt x="2920" y="66"/>
                  </a:lnTo>
                  <a:lnTo>
                    <a:pt x="2920" y="770"/>
                  </a:lnTo>
                  <a:lnTo>
                    <a:pt x="2915" y="796"/>
                  </a:lnTo>
                  <a:lnTo>
                    <a:pt x="2901" y="817"/>
                  </a:lnTo>
                  <a:lnTo>
                    <a:pt x="2880" y="831"/>
                  </a:lnTo>
                  <a:lnTo>
                    <a:pt x="2854" y="837"/>
                  </a:lnTo>
                  <a:lnTo>
                    <a:pt x="1557" y="837"/>
                  </a:lnTo>
                  <a:lnTo>
                    <a:pt x="1400" y="837"/>
                  </a:lnTo>
                  <a:lnTo>
                    <a:pt x="643" y="837"/>
                  </a:lnTo>
                  <a:lnTo>
                    <a:pt x="617" y="831"/>
                  </a:lnTo>
                  <a:lnTo>
                    <a:pt x="596" y="817"/>
                  </a:lnTo>
                  <a:lnTo>
                    <a:pt x="582" y="796"/>
                  </a:lnTo>
                  <a:lnTo>
                    <a:pt x="577" y="770"/>
                  </a:lnTo>
                  <a:lnTo>
                    <a:pt x="577" y="644"/>
                  </a:lnTo>
                  <a:lnTo>
                    <a:pt x="0" y="646"/>
                  </a:lnTo>
                  <a:lnTo>
                    <a:pt x="577" y="459"/>
                  </a:lnTo>
                  <a:lnTo>
                    <a:pt x="577" y="66"/>
                  </a:lnTo>
                  <a:close/>
                </a:path>
              </a:pathLst>
            </a:custGeom>
            <a:noFill/>
            <a:ln w="9525">
              <a:solidFill>
                <a:srgbClr val="A7A9A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AutoShape 434"/>
            <p:cNvSpPr>
              <a:spLocks/>
            </p:cNvSpPr>
            <p:nvPr/>
          </p:nvSpPr>
          <p:spPr bwMode="auto">
            <a:xfrm>
              <a:off x="5674" y="215"/>
              <a:ext cx="2744" cy="1360"/>
            </a:xfrm>
            <a:custGeom>
              <a:avLst/>
              <a:gdLst>
                <a:gd name="T0" fmla="+- 0 6474 5674"/>
                <a:gd name="T1" fmla="*/ T0 w 2744"/>
                <a:gd name="T2" fmla="+- 0 1032 215"/>
                <a:gd name="T3" fmla="*/ 1032 h 1360"/>
                <a:gd name="T4" fmla="+- 0 6210 5674"/>
                <a:gd name="T5" fmla="*/ T4 w 2744"/>
                <a:gd name="T6" fmla="+- 0 1032 215"/>
                <a:gd name="T7" fmla="*/ 1032 h 1360"/>
                <a:gd name="T8" fmla="+- 0 6238 5674"/>
                <a:gd name="T9" fmla="*/ T8 w 2744"/>
                <a:gd name="T10" fmla="+- 0 1047 215"/>
                <a:gd name="T11" fmla="*/ 1047 h 1360"/>
                <a:gd name="T12" fmla="+- 0 6250 5674"/>
                <a:gd name="T13" fmla="*/ T12 w 2744"/>
                <a:gd name="T14" fmla="+- 0 1086 215"/>
                <a:gd name="T15" fmla="*/ 1086 h 1360"/>
                <a:gd name="T16" fmla="+- 0 6249 5674"/>
                <a:gd name="T17" fmla="*/ T16 w 2744"/>
                <a:gd name="T18" fmla="+- 0 1145 215"/>
                <a:gd name="T19" fmla="*/ 1145 h 1360"/>
                <a:gd name="T20" fmla="+- 0 6236 5674"/>
                <a:gd name="T21" fmla="*/ T20 w 2744"/>
                <a:gd name="T22" fmla="+- 0 1218 215"/>
                <a:gd name="T23" fmla="*/ 1218 h 1360"/>
                <a:gd name="T24" fmla="+- 0 6217 5674"/>
                <a:gd name="T25" fmla="*/ T24 w 2744"/>
                <a:gd name="T26" fmla="+- 0 1297 215"/>
                <a:gd name="T27" fmla="*/ 1297 h 1360"/>
                <a:gd name="T28" fmla="+- 0 6193 5674"/>
                <a:gd name="T29" fmla="*/ T28 w 2744"/>
                <a:gd name="T30" fmla="+- 0 1379 215"/>
                <a:gd name="T31" fmla="*/ 1379 h 1360"/>
                <a:gd name="T32" fmla="+- 0 6169 5674"/>
                <a:gd name="T33" fmla="*/ T32 w 2744"/>
                <a:gd name="T34" fmla="+- 0 1456 215"/>
                <a:gd name="T35" fmla="*/ 1456 h 1360"/>
                <a:gd name="T36" fmla="+- 0 6129 5674"/>
                <a:gd name="T37" fmla="*/ T36 w 2744"/>
                <a:gd name="T38" fmla="+- 0 1574 215"/>
                <a:gd name="T39" fmla="*/ 1574 h 1360"/>
                <a:gd name="T40" fmla="+- 0 6188 5674"/>
                <a:gd name="T41" fmla="*/ T40 w 2744"/>
                <a:gd name="T42" fmla="+- 0 1538 215"/>
                <a:gd name="T43" fmla="*/ 1538 h 1360"/>
                <a:gd name="T44" fmla="+- 0 6235 5674"/>
                <a:gd name="T45" fmla="*/ T44 w 2744"/>
                <a:gd name="T46" fmla="+- 0 1505 215"/>
                <a:gd name="T47" fmla="*/ 1505 h 1360"/>
                <a:gd name="T48" fmla="+- 0 6273 5674"/>
                <a:gd name="T49" fmla="*/ T48 w 2744"/>
                <a:gd name="T50" fmla="+- 0 1469 215"/>
                <a:gd name="T51" fmla="*/ 1469 h 1360"/>
                <a:gd name="T52" fmla="+- 0 6306 5674"/>
                <a:gd name="T53" fmla="*/ T52 w 2744"/>
                <a:gd name="T54" fmla="+- 0 1425 215"/>
                <a:gd name="T55" fmla="*/ 1425 h 1360"/>
                <a:gd name="T56" fmla="+- 0 6339 5674"/>
                <a:gd name="T57" fmla="*/ T56 w 2744"/>
                <a:gd name="T58" fmla="+- 0 1365 215"/>
                <a:gd name="T59" fmla="*/ 1365 h 1360"/>
                <a:gd name="T60" fmla="+- 0 6375 5674"/>
                <a:gd name="T61" fmla="*/ T60 w 2744"/>
                <a:gd name="T62" fmla="+- 0 1284 215"/>
                <a:gd name="T63" fmla="*/ 1284 h 1360"/>
                <a:gd name="T64" fmla="+- 0 6418 5674"/>
                <a:gd name="T65" fmla="*/ T64 w 2744"/>
                <a:gd name="T66" fmla="+- 0 1175 215"/>
                <a:gd name="T67" fmla="*/ 1175 h 1360"/>
                <a:gd name="T68" fmla="+- 0 6474 5674"/>
                <a:gd name="T69" fmla="*/ T68 w 2744"/>
                <a:gd name="T70" fmla="+- 0 1032 215"/>
                <a:gd name="T71" fmla="*/ 1032 h 1360"/>
                <a:gd name="T72" fmla="+- 0 8351 5674"/>
                <a:gd name="T73" fmla="*/ T72 w 2744"/>
                <a:gd name="T74" fmla="+- 0 215 215"/>
                <a:gd name="T75" fmla="*/ 215 h 1360"/>
                <a:gd name="T76" fmla="+- 0 5740 5674"/>
                <a:gd name="T77" fmla="*/ T76 w 2744"/>
                <a:gd name="T78" fmla="+- 0 215 215"/>
                <a:gd name="T79" fmla="*/ 215 h 1360"/>
                <a:gd name="T80" fmla="+- 0 5714 5674"/>
                <a:gd name="T81" fmla="*/ T80 w 2744"/>
                <a:gd name="T82" fmla="+- 0 221 215"/>
                <a:gd name="T83" fmla="*/ 221 h 1360"/>
                <a:gd name="T84" fmla="+- 0 5693 5674"/>
                <a:gd name="T85" fmla="*/ T84 w 2744"/>
                <a:gd name="T86" fmla="+- 0 235 215"/>
                <a:gd name="T87" fmla="*/ 235 h 1360"/>
                <a:gd name="T88" fmla="+- 0 5679 5674"/>
                <a:gd name="T89" fmla="*/ T88 w 2744"/>
                <a:gd name="T90" fmla="+- 0 256 215"/>
                <a:gd name="T91" fmla="*/ 256 h 1360"/>
                <a:gd name="T92" fmla="+- 0 5674 5674"/>
                <a:gd name="T93" fmla="*/ T92 w 2744"/>
                <a:gd name="T94" fmla="+- 0 282 215"/>
                <a:gd name="T95" fmla="*/ 282 h 1360"/>
                <a:gd name="T96" fmla="+- 0 5674 5674"/>
                <a:gd name="T97" fmla="*/ T96 w 2744"/>
                <a:gd name="T98" fmla="+- 0 966 215"/>
                <a:gd name="T99" fmla="*/ 966 h 1360"/>
                <a:gd name="T100" fmla="+- 0 5679 5674"/>
                <a:gd name="T101" fmla="*/ T100 w 2744"/>
                <a:gd name="T102" fmla="+- 0 992 215"/>
                <a:gd name="T103" fmla="*/ 992 h 1360"/>
                <a:gd name="T104" fmla="+- 0 5693 5674"/>
                <a:gd name="T105" fmla="*/ T104 w 2744"/>
                <a:gd name="T106" fmla="+- 0 1013 215"/>
                <a:gd name="T107" fmla="*/ 1013 h 1360"/>
                <a:gd name="T108" fmla="+- 0 5714 5674"/>
                <a:gd name="T109" fmla="*/ T108 w 2744"/>
                <a:gd name="T110" fmla="+- 0 1027 215"/>
                <a:gd name="T111" fmla="*/ 1027 h 1360"/>
                <a:gd name="T112" fmla="+- 0 5740 5674"/>
                <a:gd name="T113" fmla="*/ T112 w 2744"/>
                <a:gd name="T114" fmla="+- 0 1032 215"/>
                <a:gd name="T115" fmla="*/ 1032 h 1360"/>
                <a:gd name="T116" fmla="+- 0 8351 5674"/>
                <a:gd name="T117" fmla="*/ T116 w 2744"/>
                <a:gd name="T118" fmla="+- 0 1032 215"/>
                <a:gd name="T119" fmla="*/ 1032 h 1360"/>
                <a:gd name="T120" fmla="+- 0 8377 5674"/>
                <a:gd name="T121" fmla="*/ T120 w 2744"/>
                <a:gd name="T122" fmla="+- 0 1027 215"/>
                <a:gd name="T123" fmla="*/ 1027 h 1360"/>
                <a:gd name="T124" fmla="+- 0 8398 5674"/>
                <a:gd name="T125" fmla="*/ T124 w 2744"/>
                <a:gd name="T126" fmla="+- 0 1013 215"/>
                <a:gd name="T127" fmla="*/ 1013 h 1360"/>
                <a:gd name="T128" fmla="+- 0 8412 5674"/>
                <a:gd name="T129" fmla="*/ T128 w 2744"/>
                <a:gd name="T130" fmla="+- 0 992 215"/>
                <a:gd name="T131" fmla="*/ 992 h 1360"/>
                <a:gd name="T132" fmla="+- 0 8417 5674"/>
                <a:gd name="T133" fmla="*/ T132 w 2744"/>
                <a:gd name="T134" fmla="+- 0 966 215"/>
                <a:gd name="T135" fmla="*/ 966 h 1360"/>
                <a:gd name="T136" fmla="+- 0 8417 5674"/>
                <a:gd name="T137" fmla="*/ T136 w 2744"/>
                <a:gd name="T138" fmla="+- 0 282 215"/>
                <a:gd name="T139" fmla="*/ 282 h 1360"/>
                <a:gd name="T140" fmla="+- 0 8412 5674"/>
                <a:gd name="T141" fmla="*/ T140 w 2744"/>
                <a:gd name="T142" fmla="+- 0 256 215"/>
                <a:gd name="T143" fmla="*/ 256 h 1360"/>
                <a:gd name="T144" fmla="+- 0 8398 5674"/>
                <a:gd name="T145" fmla="*/ T144 w 2744"/>
                <a:gd name="T146" fmla="+- 0 235 215"/>
                <a:gd name="T147" fmla="*/ 235 h 1360"/>
                <a:gd name="T148" fmla="+- 0 8377 5674"/>
                <a:gd name="T149" fmla="*/ T148 w 2744"/>
                <a:gd name="T150" fmla="+- 0 221 215"/>
                <a:gd name="T151" fmla="*/ 221 h 1360"/>
                <a:gd name="T152" fmla="+- 0 8351 5674"/>
                <a:gd name="T153" fmla="*/ T152 w 2744"/>
                <a:gd name="T154" fmla="+- 0 215 215"/>
                <a:gd name="T155" fmla="*/ 215 h 136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</a:cxnLst>
              <a:rect l="0" t="0" r="r" b="b"/>
              <a:pathLst>
                <a:path w="2744" h="1360">
                  <a:moveTo>
                    <a:pt x="800" y="817"/>
                  </a:moveTo>
                  <a:lnTo>
                    <a:pt x="536" y="817"/>
                  </a:lnTo>
                  <a:lnTo>
                    <a:pt x="564" y="832"/>
                  </a:lnTo>
                  <a:lnTo>
                    <a:pt x="576" y="871"/>
                  </a:lnTo>
                  <a:lnTo>
                    <a:pt x="575" y="930"/>
                  </a:lnTo>
                  <a:lnTo>
                    <a:pt x="562" y="1003"/>
                  </a:lnTo>
                  <a:lnTo>
                    <a:pt x="543" y="1082"/>
                  </a:lnTo>
                  <a:lnTo>
                    <a:pt x="519" y="1164"/>
                  </a:lnTo>
                  <a:lnTo>
                    <a:pt x="495" y="1241"/>
                  </a:lnTo>
                  <a:lnTo>
                    <a:pt x="455" y="1359"/>
                  </a:lnTo>
                  <a:lnTo>
                    <a:pt x="514" y="1323"/>
                  </a:lnTo>
                  <a:lnTo>
                    <a:pt x="561" y="1290"/>
                  </a:lnTo>
                  <a:lnTo>
                    <a:pt x="599" y="1254"/>
                  </a:lnTo>
                  <a:lnTo>
                    <a:pt x="632" y="1210"/>
                  </a:lnTo>
                  <a:lnTo>
                    <a:pt x="665" y="1150"/>
                  </a:lnTo>
                  <a:lnTo>
                    <a:pt x="701" y="1069"/>
                  </a:lnTo>
                  <a:lnTo>
                    <a:pt x="744" y="960"/>
                  </a:lnTo>
                  <a:lnTo>
                    <a:pt x="800" y="817"/>
                  </a:lnTo>
                  <a:close/>
                  <a:moveTo>
                    <a:pt x="2677" y="0"/>
                  </a:moveTo>
                  <a:lnTo>
                    <a:pt x="66" y="0"/>
                  </a:lnTo>
                  <a:lnTo>
                    <a:pt x="40" y="6"/>
                  </a:lnTo>
                  <a:lnTo>
                    <a:pt x="19" y="20"/>
                  </a:lnTo>
                  <a:lnTo>
                    <a:pt x="5" y="41"/>
                  </a:lnTo>
                  <a:lnTo>
                    <a:pt x="0" y="67"/>
                  </a:lnTo>
                  <a:lnTo>
                    <a:pt x="0" y="751"/>
                  </a:lnTo>
                  <a:lnTo>
                    <a:pt x="5" y="777"/>
                  </a:lnTo>
                  <a:lnTo>
                    <a:pt x="19" y="798"/>
                  </a:lnTo>
                  <a:lnTo>
                    <a:pt x="40" y="812"/>
                  </a:lnTo>
                  <a:lnTo>
                    <a:pt x="66" y="817"/>
                  </a:lnTo>
                  <a:lnTo>
                    <a:pt x="2677" y="817"/>
                  </a:lnTo>
                  <a:lnTo>
                    <a:pt x="2703" y="812"/>
                  </a:lnTo>
                  <a:lnTo>
                    <a:pt x="2724" y="798"/>
                  </a:lnTo>
                  <a:lnTo>
                    <a:pt x="2738" y="777"/>
                  </a:lnTo>
                  <a:lnTo>
                    <a:pt x="2743" y="751"/>
                  </a:lnTo>
                  <a:lnTo>
                    <a:pt x="2743" y="67"/>
                  </a:lnTo>
                  <a:lnTo>
                    <a:pt x="2738" y="41"/>
                  </a:lnTo>
                  <a:lnTo>
                    <a:pt x="2724" y="20"/>
                  </a:lnTo>
                  <a:lnTo>
                    <a:pt x="2703" y="6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5674" y="215"/>
              <a:ext cx="2744" cy="1360"/>
            </a:xfrm>
            <a:custGeom>
              <a:avLst/>
              <a:gdLst>
                <a:gd name="T0" fmla="+- 0 5674 5674"/>
                <a:gd name="T1" fmla="*/ T0 w 2744"/>
                <a:gd name="T2" fmla="+- 0 282 215"/>
                <a:gd name="T3" fmla="*/ 282 h 1360"/>
                <a:gd name="T4" fmla="+- 0 5679 5674"/>
                <a:gd name="T5" fmla="*/ T4 w 2744"/>
                <a:gd name="T6" fmla="+- 0 256 215"/>
                <a:gd name="T7" fmla="*/ 256 h 1360"/>
                <a:gd name="T8" fmla="+- 0 5693 5674"/>
                <a:gd name="T9" fmla="*/ T8 w 2744"/>
                <a:gd name="T10" fmla="+- 0 235 215"/>
                <a:gd name="T11" fmla="*/ 235 h 1360"/>
                <a:gd name="T12" fmla="+- 0 5714 5674"/>
                <a:gd name="T13" fmla="*/ T12 w 2744"/>
                <a:gd name="T14" fmla="+- 0 221 215"/>
                <a:gd name="T15" fmla="*/ 221 h 1360"/>
                <a:gd name="T16" fmla="+- 0 5740 5674"/>
                <a:gd name="T17" fmla="*/ T16 w 2744"/>
                <a:gd name="T18" fmla="+- 0 215 215"/>
                <a:gd name="T19" fmla="*/ 215 h 1360"/>
                <a:gd name="T20" fmla="+- 0 8351 5674"/>
                <a:gd name="T21" fmla="*/ T20 w 2744"/>
                <a:gd name="T22" fmla="+- 0 215 215"/>
                <a:gd name="T23" fmla="*/ 215 h 1360"/>
                <a:gd name="T24" fmla="+- 0 8377 5674"/>
                <a:gd name="T25" fmla="*/ T24 w 2744"/>
                <a:gd name="T26" fmla="+- 0 221 215"/>
                <a:gd name="T27" fmla="*/ 221 h 1360"/>
                <a:gd name="T28" fmla="+- 0 8398 5674"/>
                <a:gd name="T29" fmla="*/ T28 w 2744"/>
                <a:gd name="T30" fmla="+- 0 235 215"/>
                <a:gd name="T31" fmla="*/ 235 h 1360"/>
                <a:gd name="T32" fmla="+- 0 8412 5674"/>
                <a:gd name="T33" fmla="*/ T32 w 2744"/>
                <a:gd name="T34" fmla="+- 0 256 215"/>
                <a:gd name="T35" fmla="*/ 256 h 1360"/>
                <a:gd name="T36" fmla="+- 0 8417 5674"/>
                <a:gd name="T37" fmla="*/ T36 w 2744"/>
                <a:gd name="T38" fmla="+- 0 282 215"/>
                <a:gd name="T39" fmla="*/ 282 h 1360"/>
                <a:gd name="T40" fmla="+- 0 8417 5674"/>
                <a:gd name="T41" fmla="*/ T40 w 2744"/>
                <a:gd name="T42" fmla="+- 0 966 215"/>
                <a:gd name="T43" fmla="*/ 966 h 1360"/>
                <a:gd name="T44" fmla="+- 0 8412 5674"/>
                <a:gd name="T45" fmla="*/ T44 w 2744"/>
                <a:gd name="T46" fmla="+- 0 992 215"/>
                <a:gd name="T47" fmla="*/ 992 h 1360"/>
                <a:gd name="T48" fmla="+- 0 8398 5674"/>
                <a:gd name="T49" fmla="*/ T48 w 2744"/>
                <a:gd name="T50" fmla="+- 0 1013 215"/>
                <a:gd name="T51" fmla="*/ 1013 h 1360"/>
                <a:gd name="T52" fmla="+- 0 8377 5674"/>
                <a:gd name="T53" fmla="*/ T52 w 2744"/>
                <a:gd name="T54" fmla="+- 0 1027 215"/>
                <a:gd name="T55" fmla="*/ 1027 h 1360"/>
                <a:gd name="T56" fmla="+- 0 8351 5674"/>
                <a:gd name="T57" fmla="*/ T56 w 2744"/>
                <a:gd name="T58" fmla="+- 0 1032 215"/>
                <a:gd name="T59" fmla="*/ 1032 h 1360"/>
                <a:gd name="T60" fmla="+- 0 6474 5674"/>
                <a:gd name="T61" fmla="*/ T60 w 2744"/>
                <a:gd name="T62" fmla="+- 0 1032 215"/>
                <a:gd name="T63" fmla="*/ 1032 h 1360"/>
                <a:gd name="T64" fmla="+- 0 6418 5674"/>
                <a:gd name="T65" fmla="*/ T64 w 2744"/>
                <a:gd name="T66" fmla="+- 0 1175 215"/>
                <a:gd name="T67" fmla="*/ 1175 h 1360"/>
                <a:gd name="T68" fmla="+- 0 6375 5674"/>
                <a:gd name="T69" fmla="*/ T68 w 2744"/>
                <a:gd name="T70" fmla="+- 0 1284 215"/>
                <a:gd name="T71" fmla="*/ 1284 h 1360"/>
                <a:gd name="T72" fmla="+- 0 6339 5674"/>
                <a:gd name="T73" fmla="*/ T72 w 2744"/>
                <a:gd name="T74" fmla="+- 0 1365 215"/>
                <a:gd name="T75" fmla="*/ 1365 h 1360"/>
                <a:gd name="T76" fmla="+- 0 6306 5674"/>
                <a:gd name="T77" fmla="*/ T76 w 2744"/>
                <a:gd name="T78" fmla="+- 0 1425 215"/>
                <a:gd name="T79" fmla="*/ 1425 h 1360"/>
                <a:gd name="T80" fmla="+- 0 6235 5674"/>
                <a:gd name="T81" fmla="*/ T80 w 2744"/>
                <a:gd name="T82" fmla="+- 0 1505 215"/>
                <a:gd name="T83" fmla="*/ 1505 h 1360"/>
                <a:gd name="T84" fmla="+- 0 6129 5674"/>
                <a:gd name="T85" fmla="*/ T84 w 2744"/>
                <a:gd name="T86" fmla="+- 0 1574 215"/>
                <a:gd name="T87" fmla="*/ 1574 h 1360"/>
                <a:gd name="T88" fmla="+- 0 6146 5674"/>
                <a:gd name="T89" fmla="*/ T88 w 2744"/>
                <a:gd name="T90" fmla="+- 0 1523 215"/>
                <a:gd name="T91" fmla="*/ 1523 h 1360"/>
                <a:gd name="T92" fmla="+- 0 6169 5674"/>
                <a:gd name="T93" fmla="*/ T92 w 2744"/>
                <a:gd name="T94" fmla="+- 0 1456 215"/>
                <a:gd name="T95" fmla="*/ 1456 h 1360"/>
                <a:gd name="T96" fmla="+- 0 6193 5674"/>
                <a:gd name="T97" fmla="*/ T96 w 2744"/>
                <a:gd name="T98" fmla="+- 0 1379 215"/>
                <a:gd name="T99" fmla="*/ 1379 h 1360"/>
                <a:gd name="T100" fmla="+- 0 6217 5674"/>
                <a:gd name="T101" fmla="*/ T100 w 2744"/>
                <a:gd name="T102" fmla="+- 0 1297 215"/>
                <a:gd name="T103" fmla="*/ 1297 h 1360"/>
                <a:gd name="T104" fmla="+- 0 6236 5674"/>
                <a:gd name="T105" fmla="*/ T104 w 2744"/>
                <a:gd name="T106" fmla="+- 0 1218 215"/>
                <a:gd name="T107" fmla="*/ 1218 h 1360"/>
                <a:gd name="T108" fmla="+- 0 6249 5674"/>
                <a:gd name="T109" fmla="*/ T108 w 2744"/>
                <a:gd name="T110" fmla="+- 0 1145 215"/>
                <a:gd name="T111" fmla="*/ 1145 h 1360"/>
                <a:gd name="T112" fmla="+- 0 6250 5674"/>
                <a:gd name="T113" fmla="*/ T112 w 2744"/>
                <a:gd name="T114" fmla="+- 0 1086 215"/>
                <a:gd name="T115" fmla="*/ 1086 h 1360"/>
                <a:gd name="T116" fmla="+- 0 6238 5674"/>
                <a:gd name="T117" fmla="*/ T116 w 2744"/>
                <a:gd name="T118" fmla="+- 0 1047 215"/>
                <a:gd name="T119" fmla="*/ 1047 h 1360"/>
                <a:gd name="T120" fmla="+- 0 6210 5674"/>
                <a:gd name="T121" fmla="*/ T120 w 2744"/>
                <a:gd name="T122" fmla="+- 0 1032 215"/>
                <a:gd name="T123" fmla="*/ 1032 h 1360"/>
                <a:gd name="T124" fmla="+- 0 5740 5674"/>
                <a:gd name="T125" fmla="*/ T124 w 2744"/>
                <a:gd name="T126" fmla="+- 0 1032 215"/>
                <a:gd name="T127" fmla="*/ 1032 h 1360"/>
                <a:gd name="T128" fmla="+- 0 5714 5674"/>
                <a:gd name="T129" fmla="*/ T128 w 2744"/>
                <a:gd name="T130" fmla="+- 0 1027 215"/>
                <a:gd name="T131" fmla="*/ 1027 h 1360"/>
                <a:gd name="T132" fmla="+- 0 5693 5674"/>
                <a:gd name="T133" fmla="*/ T132 w 2744"/>
                <a:gd name="T134" fmla="+- 0 1013 215"/>
                <a:gd name="T135" fmla="*/ 1013 h 1360"/>
                <a:gd name="T136" fmla="+- 0 5679 5674"/>
                <a:gd name="T137" fmla="*/ T136 w 2744"/>
                <a:gd name="T138" fmla="+- 0 992 215"/>
                <a:gd name="T139" fmla="*/ 992 h 1360"/>
                <a:gd name="T140" fmla="+- 0 5674 5674"/>
                <a:gd name="T141" fmla="*/ T140 w 2744"/>
                <a:gd name="T142" fmla="+- 0 966 215"/>
                <a:gd name="T143" fmla="*/ 966 h 1360"/>
                <a:gd name="T144" fmla="+- 0 5674 5674"/>
                <a:gd name="T145" fmla="*/ T144 w 2744"/>
                <a:gd name="T146" fmla="+- 0 282 215"/>
                <a:gd name="T147" fmla="*/ 282 h 136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2744" h="1360">
                  <a:moveTo>
                    <a:pt x="0" y="67"/>
                  </a:moveTo>
                  <a:lnTo>
                    <a:pt x="5" y="41"/>
                  </a:lnTo>
                  <a:lnTo>
                    <a:pt x="19" y="20"/>
                  </a:lnTo>
                  <a:lnTo>
                    <a:pt x="40" y="6"/>
                  </a:lnTo>
                  <a:lnTo>
                    <a:pt x="66" y="0"/>
                  </a:lnTo>
                  <a:lnTo>
                    <a:pt x="2677" y="0"/>
                  </a:lnTo>
                  <a:lnTo>
                    <a:pt x="2703" y="6"/>
                  </a:lnTo>
                  <a:lnTo>
                    <a:pt x="2724" y="20"/>
                  </a:lnTo>
                  <a:lnTo>
                    <a:pt x="2738" y="41"/>
                  </a:lnTo>
                  <a:lnTo>
                    <a:pt x="2743" y="67"/>
                  </a:lnTo>
                  <a:lnTo>
                    <a:pt x="2743" y="751"/>
                  </a:lnTo>
                  <a:lnTo>
                    <a:pt x="2738" y="777"/>
                  </a:lnTo>
                  <a:lnTo>
                    <a:pt x="2724" y="798"/>
                  </a:lnTo>
                  <a:lnTo>
                    <a:pt x="2703" y="812"/>
                  </a:lnTo>
                  <a:lnTo>
                    <a:pt x="2677" y="817"/>
                  </a:lnTo>
                  <a:lnTo>
                    <a:pt x="800" y="817"/>
                  </a:lnTo>
                  <a:lnTo>
                    <a:pt x="744" y="960"/>
                  </a:lnTo>
                  <a:lnTo>
                    <a:pt x="701" y="1069"/>
                  </a:lnTo>
                  <a:lnTo>
                    <a:pt x="665" y="1150"/>
                  </a:lnTo>
                  <a:lnTo>
                    <a:pt x="632" y="1210"/>
                  </a:lnTo>
                  <a:lnTo>
                    <a:pt x="561" y="1290"/>
                  </a:lnTo>
                  <a:lnTo>
                    <a:pt x="455" y="1359"/>
                  </a:lnTo>
                  <a:lnTo>
                    <a:pt x="472" y="1308"/>
                  </a:lnTo>
                  <a:lnTo>
                    <a:pt x="495" y="1241"/>
                  </a:lnTo>
                  <a:lnTo>
                    <a:pt x="519" y="1164"/>
                  </a:lnTo>
                  <a:lnTo>
                    <a:pt x="543" y="1082"/>
                  </a:lnTo>
                  <a:lnTo>
                    <a:pt x="562" y="1003"/>
                  </a:lnTo>
                  <a:lnTo>
                    <a:pt x="575" y="930"/>
                  </a:lnTo>
                  <a:lnTo>
                    <a:pt x="576" y="871"/>
                  </a:lnTo>
                  <a:lnTo>
                    <a:pt x="564" y="832"/>
                  </a:lnTo>
                  <a:lnTo>
                    <a:pt x="536" y="817"/>
                  </a:lnTo>
                  <a:lnTo>
                    <a:pt x="66" y="817"/>
                  </a:lnTo>
                  <a:lnTo>
                    <a:pt x="40" y="812"/>
                  </a:lnTo>
                  <a:lnTo>
                    <a:pt x="19" y="798"/>
                  </a:lnTo>
                  <a:lnTo>
                    <a:pt x="5" y="777"/>
                  </a:lnTo>
                  <a:lnTo>
                    <a:pt x="0" y="751"/>
                  </a:lnTo>
                  <a:lnTo>
                    <a:pt x="0" y="67"/>
                  </a:lnTo>
                  <a:close/>
                </a:path>
              </a:pathLst>
            </a:custGeom>
            <a:noFill/>
            <a:ln w="9525">
              <a:solidFill>
                <a:srgbClr val="A7A9A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Text Box 432"/>
            <p:cNvSpPr txBox="1">
              <a:spLocks noChangeArrowheads="1"/>
            </p:cNvSpPr>
            <p:nvPr/>
          </p:nvSpPr>
          <p:spPr bwMode="auto">
            <a:xfrm>
              <a:off x="3346" y="580"/>
              <a:ext cx="1829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ts val="14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What if I don’t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ts val="1580"/>
                </a:lnSpc>
                <a:spcBef>
                  <a:spcPts val="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have surgery?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8" name="Text Box 431"/>
            <p:cNvSpPr txBox="1">
              <a:spLocks noChangeArrowheads="1"/>
            </p:cNvSpPr>
            <p:nvPr/>
          </p:nvSpPr>
          <p:spPr bwMode="auto">
            <a:xfrm>
              <a:off x="5814" y="332"/>
              <a:ext cx="2501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ts val="14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What are you going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ts val="1580"/>
                </a:lnSpc>
                <a:spcBef>
                  <a:spcPts val="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to do to my knee?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9" name="Text Box 430"/>
            <p:cNvSpPr txBox="1">
              <a:spLocks noChangeArrowheads="1"/>
            </p:cNvSpPr>
            <p:nvPr/>
          </p:nvSpPr>
          <p:spPr bwMode="auto">
            <a:xfrm>
              <a:off x="2461" y="1951"/>
              <a:ext cx="1926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ts val="14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Could anything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ts val="1580"/>
                </a:lnSpc>
                <a:spcBef>
                  <a:spcPts val="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go wrong?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" name="Text Box 429"/>
            <p:cNvSpPr txBox="1">
              <a:spLocks noChangeArrowheads="1"/>
            </p:cNvSpPr>
            <p:nvPr/>
          </p:nvSpPr>
          <p:spPr bwMode="auto">
            <a:xfrm>
              <a:off x="7864" y="1365"/>
              <a:ext cx="2222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ts val="14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How long before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ts val="1580"/>
                </a:lnSpc>
                <a:spcBef>
                  <a:spcPts val="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I can walk again?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" name="Text Box 428"/>
            <p:cNvSpPr txBox="1">
              <a:spLocks noChangeArrowheads="1"/>
            </p:cNvSpPr>
            <p:nvPr/>
          </p:nvSpPr>
          <p:spPr bwMode="auto">
            <a:xfrm>
              <a:off x="1893" y="6410"/>
              <a:ext cx="2173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ts val="14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George will need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5000"/>
                </a:lnSpc>
                <a:spcBef>
                  <a:spcPts val="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a lot of help after the surgery.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" name="Text Box 427"/>
            <p:cNvSpPr txBox="1">
              <a:spLocks noChangeArrowheads="1"/>
            </p:cNvSpPr>
            <p:nvPr/>
          </p:nvSpPr>
          <p:spPr bwMode="auto">
            <a:xfrm>
              <a:off x="5851" y="6751"/>
              <a:ext cx="2161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ts val="14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How long will I be asleep for the surgery?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206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for Surgery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17" y="0"/>
            <a:ext cx="841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5391928" y="6119446"/>
            <a:ext cx="192946" cy="28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 t="3574" r="5394" b="1605"/>
          <a:stretch>
            <a:fillRect/>
          </a:stretch>
        </p:blipFill>
        <p:spPr bwMode="auto">
          <a:xfrm>
            <a:off x="6713378" y="1914143"/>
            <a:ext cx="4861243" cy="4660573"/>
          </a:xfrm>
          <a:prstGeom prst="rect">
            <a:avLst/>
          </a:prstGeom>
          <a:solidFill>
            <a:sysClr val="window" lastClr="FFFFFF">
              <a:lumMod val="100000"/>
              <a:lumOff val="0"/>
            </a:sysClr>
          </a:solidFill>
        </p:spPr>
      </p:pic>
      <p:sp>
        <p:nvSpPr>
          <p:cNvPr id="13" name="TextBox 12"/>
          <p:cNvSpPr txBox="1"/>
          <p:nvPr/>
        </p:nvSpPr>
        <p:spPr>
          <a:xfrm>
            <a:off x="8339328" y="2474299"/>
            <a:ext cx="264566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hospital will contact you with the date and time of surgery.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Call them back to say OK to the date and time.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Tell work that you need some time off for the surgery and recovery.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Go to the Pre-op check-up. It will usually be about 1 week before the surgery.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Work out who else you should tell about the surgery.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Work out how to get to and from the hospital before and after surgery.</a:t>
            </a:r>
          </a:p>
          <a:p>
            <a:pPr marL="342900" indent="-342900">
              <a:buAutoNum type="arabicPeriod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54559" y="2700263"/>
            <a:ext cx="4876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Once you have made the decision to have surgery, your doctor will let you know what you need to do to plan and prepare. 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may be a lot to remember so you can have your doctor or support person write down a list for you.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170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754" y="286603"/>
            <a:ext cx="10154870" cy="145075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Ready for Surgery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0683" y="2243807"/>
            <a:ext cx="6545096" cy="4201520"/>
          </a:xfrm>
        </p:spPr>
        <p:txBody>
          <a:bodyPr>
            <a:normAutofit/>
          </a:bodyPr>
          <a:lstStyle/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any tests required? Such as blood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tests,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urine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(pee) sample, or an x-ray.</a:t>
            </a:r>
          </a:p>
          <a:p>
            <a:pPr marL="548640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stop eating and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drinking.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bring to the hospital.</a:t>
            </a:r>
          </a:p>
          <a:p>
            <a:pPr marL="548640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do about your medications.</a:t>
            </a:r>
          </a:p>
          <a:p>
            <a:pPr marL="548640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you should get to the hospital.</a:t>
            </a:r>
          </a:p>
          <a:p>
            <a:pPr marL="548640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the surgery will take.</a:t>
            </a:r>
          </a:p>
          <a:p>
            <a:pPr marL="548640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be taken after the surgery to recover.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1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373" y="3646800"/>
            <a:ext cx="3652795" cy="255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 flipH="1">
            <a:off x="8705088" y="2633472"/>
            <a:ext cx="1511808" cy="682752"/>
          </a:xfrm>
          <a:prstGeom prst="wedgeRoundRectCallout">
            <a:avLst>
              <a:gd name="adj1" fmla="val -36962"/>
              <a:gd name="adj2" fmla="val 1017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10497312" y="2804160"/>
            <a:ext cx="1506048" cy="842640"/>
          </a:xfrm>
          <a:prstGeom prst="wedgeRoundRectCallout">
            <a:avLst>
              <a:gd name="adj1" fmla="val -35390"/>
              <a:gd name="adj2" fmla="val 885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780121" y="2706624"/>
            <a:ext cx="1375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Do I have to do any tests?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10088" y="2895944"/>
            <a:ext cx="1469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How long will the surgery take?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682" y="1805917"/>
            <a:ext cx="9575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do you need to know when you are getting ready for surgery?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0914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Speaking Up Before the Surgery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58399" y="3432175"/>
            <a:ext cx="2383746" cy="2616862"/>
          </a:xfrm>
          <a:scene3d>
            <a:camera prst="perspectiveContrastingLeftFacing">
              <a:rot lat="323881" lon="2628735" rev="85744"/>
            </a:camera>
            <a:lightRig rig="threePt" dir="t"/>
          </a:scene3d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841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9" b="-3167"/>
          <a:stretch/>
        </p:blipFill>
        <p:spPr>
          <a:xfrm>
            <a:off x="6297913" y="4040848"/>
            <a:ext cx="1789430" cy="2566993"/>
          </a:xfrm>
          <a:prstGeom prst="rect">
            <a:avLst/>
          </a:prstGeom>
          <a:scene3d>
            <a:camera prst="perspectiveContrastingRightFacing">
              <a:rot lat="21026038" lon="18889753" rev="212666"/>
            </a:camera>
            <a:lightRig rig="threePt" dir="t"/>
          </a:scene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505" y="3628681"/>
            <a:ext cx="2354574" cy="2945017"/>
          </a:xfrm>
          <a:prstGeom prst="rect">
            <a:avLst/>
          </a:prstGeom>
          <a:scene3d>
            <a:camera prst="perspectiveContrastingLeftFacing">
              <a:rot lat="278535" lon="2056726" rev="21284395"/>
            </a:camera>
            <a:lightRig rig="threePt" dir="t"/>
          </a:scene3d>
        </p:spPr>
      </p:pic>
      <p:sp>
        <p:nvSpPr>
          <p:cNvPr id="22" name="Rounded Rectangular Callout 21"/>
          <p:cNvSpPr/>
          <p:nvPr/>
        </p:nvSpPr>
        <p:spPr>
          <a:xfrm>
            <a:off x="9553903" y="2412124"/>
            <a:ext cx="2175642" cy="1020051"/>
          </a:xfrm>
          <a:prstGeom prst="wedgeRoundRectCallout">
            <a:avLst>
              <a:gd name="adj1" fmla="val -24553"/>
              <a:gd name="adj2" fmla="val 903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702497" y="2522483"/>
            <a:ext cx="18985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 live by myself. Who can help me when I go home?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7318751" y="2017986"/>
            <a:ext cx="1927754" cy="1008993"/>
          </a:xfrm>
          <a:prstGeom prst="wedgeRoundRectCallout">
            <a:avLst>
              <a:gd name="adj1" fmla="val 73216"/>
              <a:gd name="adj2" fmla="val 954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520152" y="2128345"/>
            <a:ext cx="1434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diabetes and need to be monitored.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5998463" y="3261147"/>
            <a:ext cx="1528392" cy="779701"/>
          </a:xfrm>
          <a:prstGeom prst="wedgeRoundRectCallout">
            <a:avLst>
              <a:gd name="adj1" fmla="val 36521"/>
              <a:gd name="adj2" fmla="val 906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05166" y="3389388"/>
            <a:ext cx="1521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Do you have any other concerns?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7877" y="2497677"/>
            <a:ext cx="44435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you are worried about the surgery or your hospital stay, talk to the doctors and staff at the hospital. They can help you plan for your stay. </a:t>
            </a:r>
          </a:p>
          <a:p>
            <a:pPr marL="26289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289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2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Nervous About Your Surgery?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841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20518" y="2429297"/>
            <a:ext cx="81986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Headphones and music</a:t>
            </a:r>
          </a:p>
          <a:p>
            <a:pPr marL="54864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favorite book</a:t>
            </a:r>
          </a:p>
          <a:p>
            <a:pPr marL="54864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Water bottle</a:t>
            </a:r>
          </a:p>
          <a:p>
            <a:pPr marL="54864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picture of your friends or family</a:t>
            </a:r>
          </a:p>
          <a:p>
            <a:pPr marL="54864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special item you have from home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2668" y="45607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are not the only person that gets nervous, anxious, or concerned about surgery, many people do –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It is OK!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8597" y="2059965"/>
            <a:ext cx="7943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comfort items may you want to bring with you to the hospital?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74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DURING: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 to The Hospital and Having Surgery</a:t>
            </a:r>
          </a:p>
          <a:p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1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72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2">
      <a:dk1>
        <a:sysClr val="windowText" lastClr="000000"/>
      </a:dk1>
      <a:lt1>
        <a:sysClr val="window" lastClr="FFFFFF"/>
      </a:lt1>
      <a:dk2>
        <a:srgbClr val="FFFFFF"/>
      </a:dk2>
      <a:lt2>
        <a:srgbClr val="00000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729</TotalTime>
  <Words>1054</Words>
  <Application>Microsoft Office PowerPoint</Application>
  <PresentationFormat>Widescreen</PresentationFormat>
  <Paragraphs>139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Retrospect</vt:lpstr>
      <vt:lpstr>When My Doctor Recommends Surgery</vt:lpstr>
      <vt:lpstr>BEFORE:</vt:lpstr>
      <vt:lpstr>Saying Yes or No to Surgery</vt:lpstr>
      <vt:lpstr>Getting Good Information about the Surgery</vt:lpstr>
      <vt:lpstr>Planning for Surgery</vt:lpstr>
      <vt:lpstr>Getting Ready for Surgery</vt:lpstr>
      <vt:lpstr>Speaking Up Before the Surgery</vt:lpstr>
      <vt:lpstr>Nervous About Your Surgery?</vt:lpstr>
      <vt:lpstr>DURING:</vt:lpstr>
      <vt:lpstr>The Day of Surgery</vt:lpstr>
      <vt:lpstr>Waking Up From Surgery</vt:lpstr>
      <vt:lpstr>AFTER:</vt:lpstr>
      <vt:lpstr>Going Home</vt:lpstr>
      <vt:lpstr>Getting Better at Home</vt:lpstr>
      <vt:lpstr>What Did I Learn?</vt:lpstr>
      <vt:lpstr>PowerPoint Presentation</vt:lpstr>
    </vt:vector>
  </TitlesOfParts>
  <Company>OHSU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 and My Doctor</dc:title>
  <dc:creator>Erin Taylor</dc:creator>
  <cp:lastModifiedBy>Jordan Clark</cp:lastModifiedBy>
  <cp:revision>124</cp:revision>
  <dcterms:created xsi:type="dcterms:W3CDTF">2018-02-06T21:09:53Z</dcterms:created>
  <dcterms:modified xsi:type="dcterms:W3CDTF">2018-11-26T21:17:53Z</dcterms:modified>
</cp:coreProperties>
</file>