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84" r:id="rId3"/>
    <p:sldId id="261" r:id="rId4"/>
    <p:sldId id="282" r:id="rId5"/>
    <p:sldId id="270" r:id="rId6"/>
    <p:sldId id="269" r:id="rId7"/>
    <p:sldId id="27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72616" autoAdjust="0"/>
  </p:normalViewPr>
  <p:slideViewPr>
    <p:cSldViewPr>
      <p:cViewPr varScale="1">
        <p:scale>
          <a:sx n="52" d="100"/>
          <a:sy n="52" d="100"/>
        </p:scale>
        <p:origin x="-189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E4A808-FFFB-4A32-B86E-77FB069E4D12}" type="datetimeFigureOut">
              <a:rPr lang="en-US" smtClean="0"/>
              <a:t>3/20/2018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59F91-BD48-48F7-8D26-0B5C9806548C}" type="slidenum">
              <a:rPr lang="en-US" smtClean="0"/>
              <a:t>‹#›</a:t>
            </a:fld>
            <a:endParaRPr lang="en-US"/>
          </a:p>
        </p:txBody>
      </p:sp>
    </p:spTree>
    <p:extLst>
      <p:ext uri="{BB962C8B-B14F-4D97-AF65-F5344CB8AC3E}">
        <p14:creationId xmlns:p14="http://schemas.microsoft.com/office/powerpoint/2010/main" val="83807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female and male reproductive systems in mammals are designed to produce gametes – oocytes in the ovaries and sperm cells in the testes, respectively – and to place the oocytes and sperm in close proximity so a zygote (fertilized oocyte) will form and grow into the next generation of the species.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gametes are the result of meiosis and are haploid. The union of the oocyte</a:t>
            </a:r>
            <a:r>
              <a:rPr lang="en-US" sz="1200" kern="1200" baseline="0" dirty="0" smtClean="0">
                <a:solidFill>
                  <a:schemeClr val="tx1"/>
                </a:solidFill>
                <a:effectLst/>
                <a:latin typeface="+mn-lt"/>
                <a:ea typeface="+mn-ea"/>
                <a:cs typeface="+mn-cs"/>
              </a:rPr>
              <a:t> and the sperm during fertilization results in </a:t>
            </a:r>
            <a:r>
              <a:rPr lang="en-US" sz="1200" kern="1200" dirty="0" smtClean="0">
                <a:solidFill>
                  <a:schemeClr val="tx1"/>
                </a:solidFill>
                <a:effectLst/>
                <a:latin typeface="+mn-lt"/>
                <a:ea typeface="+mn-ea"/>
                <a:cs typeface="+mn-cs"/>
              </a:rPr>
              <a:t>a diploid cell.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number of chromosomes in the haploid gametes and in the diploid offspring is species specific.  The human oocyte and human sperm EACH contain 24 chromosomes.</a:t>
            </a:r>
            <a:endParaRPr lang="en-US" dirty="0"/>
          </a:p>
        </p:txBody>
      </p:sp>
      <p:sp>
        <p:nvSpPr>
          <p:cNvPr id="4" name="Slide Number Placeholder 3"/>
          <p:cNvSpPr>
            <a:spLocks noGrp="1"/>
          </p:cNvSpPr>
          <p:nvPr>
            <p:ph type="sldNum" sz="quarter" idx="10"/>
          </p:nvPr>
        </p:nvSpPr>
        <p:spPr/>
        <p:txBody>
          <a:bodyPr/>
          <a:lstStyle/>
          <a:p>
            <a:fld id="{BCD59F91-BD48-48F7-8D26-0B5C9806548C}" type="slidenum">
              <a:rPr lang="en-US" smtClean="0"/>
              <a:t>1</a:t>
            </a:fld>
            <a:endParaRPr lang="en-US"/>
          </a:p>
        </p:txBody>
      </p:sp>
    </p:spTree>
    <p:extLst>
      <p:ext uri="{BB962C8B-B14F-4D97-AF65-F5344CB8AC3E}">
        <p14:creationId xmlns:p14="http://schemas.microsoft.com/office/powerpoint/2010/main" val="364620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surge in FSH and an even larger surge in LH causes the antral follicle to release the secondary oocyte in the process called ovulation (follicle</a:t>
            </a:r>
            <a:r>
              <a:rPr lang="en-US" sz="1200" kern="1200" baseline="0" dirty="0" smtClean="0">
                <a:solidFill>
                  <a:schemeClr val="tx1"/>
                </a:solidFill>
                <a:effectLst/>
                <a:latin typeface="+mn-lt"/>
                <a:ea typeface="+mn-ea"/>
                <a:cs typeface="+mn-cs"/>
              </a:rPr>
              <a:t> rupture)</a:t>
            </a:r>
            <a:r>
              <a:rPr lang="en-US"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oocyte and antral fluid are released</a:t>
            </a:r>
            <a:r>
              <a:rPr lang="en-US" sz="1200" kern="1200" baseline="0" dirty="0" smtClean="0">
                <a:solidFill>
                  <a:schemeClr val="tx1"/>
                </a:solidFill>
                <a:effectLst/>
                <a:latin typeface="+mn-lt"/>
                <a:ea typeface="+mn-ea"/>
                <a:cs typeface="+mn-cs"/>
              </a:rPr>
              <a:t> from the follicle </a:t>
            </a:r>
            <a:r>
              <a:rPr lang="en-US" sz="1200" kern="1200" dirty="0" smtClean="0">
                <a:solidFill>
                  <a:schemeClr val="tx1"/>
                </a:solidFill>
                <a:effectLst/>
                <a:latin typeface="+mn-lt"/>
                <a:ea typeface="+mn-ea"/>
                <a:cs typeface="+mn-cs"/>
              </a:rPr>
              <a:t>into the peritoneal cavity of the abdomen directly adjacent to the fallopian tube.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oocyte is swept into the fallopian tube by the cilia on the finger-like fimbriae of the fallopian tube which loosely cover the ovary.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preovulatory</a:t>
            </a:r>
            <a:r>
              <a:rPr lang="en-US" sz="1200" kern="1200" dirty="0" smtClean="0">
                <a:solidFill>
                  <a:schemeClr val="tx1"/>
                </a:solidFill>
                <a:effectLst/>
                <a:latin typeface="+mn-lt"/>
                <a:ea typeface="+mn-ea"/>
                <a:cs typeface="+mn-cs"/>
              </a:rPr>
              <a:t> follicle</a:t>
            </a:r>
            <a:r>
              <a:rPr lang="en-US" sz="1200" kern="1200" baseline="0" dirty="0" smtClean="0">
                <a:solidFill>
                  <a:schemeClr val="tx1"/>
                </a:solidFill>
                <a:effectLst/>
                <a:latin typeface="+mn-lt"/>
                <a:ea typeface="+mn-ea"/>
                <a:cs typeface="+mn-cs"/>
              </a:rPr>
              <a:t> now becomes the corpus luteum.</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CD59F91-BD48-48F7-8D26-0B5C9806548C}" type="slidenum">
              <a:rPr lang="en-US" smtClean="0"/>
              <a:t>2</a:t>
            </a:fld>
            <a:endParaRPr lang="en-US"/>
          </a:p>
        </p:txBody>
      </p:sp>
    </p:spTree>
    <p:extLst>
      <p:ext uri="{BB962C8B-B14F-4D97-AF65-F5344CB8AC3E}">
        <p14:creationId xmlns:p14="http://schemas.microsoft.com/office/powerpoint/2010/main" val="388158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rPr>
              <a:t>follicular phase </a:t>
            </a:r>
            <a:r>
              <a:rPr lang="en-US" sz="1200" kern="1200" dirty="0" smtClean="0">
                <a:solidFill>
                  <a:schemeClr val="tx1"/>
                </a:solidFill>
                <a:effectLst/>
                <a:latin typeface="+mn-lt"/>
                <a:ea typeface="+mn-ea"/>
                <a:cs typeface="+mn-cs"/>
              </a:rPr>
              <a:t>‘officially’ begins when the antral follicles are present in the ovary.  One antral follicle is selected to become the </a:t>
            </a:r>
            <a:r>
              <a:rPr lang="en-US" sz="1200" kern="1200" dirty="0" err="1" smtClean="0">
                <a:solidFill>
                  <a:schemeClr val="tx1"/>
                </a:solidFill>
                <a:effectLst/>
                <a:latin typeface="+mn-lt"/>
                <a:ea typeface="+mn-ea"/>
                <a:cs typeface="+mn-cs"/>
              </a:rPr>
              <a:t>preovulatory</a:t>
            </a:r>
            <a:r>
              <a:rPr lang="en-US" sz="1200" kern="1200" dirty="0" smtClean="0">
                <a:solidFill>
                  <a:schemeClr val="tx1"/>
                </a:solidFill>
                <a:effectLst/>
                <a:latin typeface="+mn-lt"/>
                <a:ea typeface="+mn-ea"/>
                <a:cs typeface="+mn-cs"/>
              </a:rPr>
              <a:t> follicle which is the one that will release the oocyte.  The follicular phase lasts between 10 – 14 days and is the period of time during which an antral follicle grows to the </a:t>
            </a:r>
            <a:r>
              <a:rPr lang="en-US" sz="1200" kern="1200" dirty="0" err="1" smtClean="0">
                <a:solidFill>
                  <a:schemeClr val="tx1"/>
                </a:solidFill>
                <a:effectLst/>
                <a:latin typeface="+mn-lt"/>
                <a:ea typeface="+mn-ea"/>
                <a:cs typeface="+mn-cs"/>
              </a:rPr>
              <a:t>preovulatory</a:t>
            </a:r>
            <a:r>
              <a:rPr lang="en-US" sz="1200" kern="1200" dirty="0" smtClean="0">
                <a:solidFill>
                  <a:schemeClr val="tx1"/>
                </a:solidFill>
                <a:effectLst/>
                <a:latin typeface="+mn-lt"/>
                <a:ea typeface="+mn-ea"/>
                <a:cs typeface="+mn-cs"/>
              </a:rPr>
              <a:t> follicle.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Proliferative phase:</a:t>
            </a:r>
            <a:r>
              <a:rPr lang="en-US" sz="1200" kern="1200" dirty="0" smtClean="0">
                <a:solidFill>
                  <a:schemeClr val="tx1"/>
                </a:solidFill>
                <a:effectLst/>
                <a:latin typeface="+mn-lt"/>
                <a:ea typeface="+mn-ea"/>
                <a:cs typeface="+mn-cs"/>
              </a:rPr>
              <a:t>  As FSH and LH begin to increase, so do estrogen levels produced by the antral follicle leading to further growth of the follicle. In response to the increasing estrogen levels, the uterine lining (endometrium) begins to build. The endometrium is well vascularized, but not yet ready to accept an embryo for implantation. </a:t>
            </a:r>
            <a:endParaRPr lang="en-US" sz="1200" u="sng"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Luteal Phase</a:t>
            </a:r>
            <a:r>
              <a:rPr lang="en-US" sz="1200" kern="1200" dirty="0" smtClean="0">
                <a:solidFill>
                  <a:schemeClr val="tx1"/>
                </a:solidFill>
                <a:effectLst/>
                <a:latin typeface="+mn-lt"/>
                <a:ea typeface="+mn-ea"/>
                <a:cs typeface="+mn-cs"/>
              </a:rPr>
              <a:t>:  The luteal phase of the ovarian cycle begins after the oocyte is ovulated and the remaining somatic follicular tissue forms the corpus luteum.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t>
            </a:r>
            <a:r>
              <a:rPr lang="en-US" sz="1200" u="sng" kern="1200" dirty="0" smtClean="0">
                <a:solidFill>
                  <a:schemeClr val="tx1"/>
                </a:solidFill>
                <a:effectLst/>
                <a:latin typeface="+mn-lt"/>
                <a:ea typeface="+mn-ea"/>
                <a:cs typeface="+mn-cs"/>
              </a:rPr>
              <a:t>ovulation</a:t>
            </a:r>
            <a:r>
              <a:rPr lang="en-US" sz="1200" kern="1200" dirty="0" smtClean="0">
                <a:solidFill>
                  <a:schemeClr val="tx1"/>
                </a:solidFill>
                <a:effectLst/>
                <a:latin typeface="+mn-lt"/>
                <a:ea typeface="+mn-ea"/>
                <a:cs typeface="+mn-cs"/>
              </a:rPr>
              <a:t>, the high levels of LH cause the remaining follicular tissue to form a corpus luteum which begins to produce progesterone and estrogen, which are necessary for initiation and maintenance of pregnancy.  These two hormones also provide negative feedback to the anterior pituitary, thus decreasing the levels of FSH and LH. In this way, development of a new follicle and ovulation are inhibited.   The major role of the corpus luteum is to produce the hormone progesterone.  If there is no embryo</a:t>
            </a:r>
            <a:r>
              <a:rPr lang="en-US" sz="1200" kern="1200" baseline="0" dirty="0" smtClean="0">
                <a:solidFill>
                  <a:schemeClr val="tx1"/>
                </a:solidFill>
                <a:effectLst/>
                <a:latin typeface="+mn-lt"/>
                <a:ea typeface="+mn-ea"/>
                <a:cs typeface="+mn-cs"/>
              </a:rPr>
              <a:t> present, t</a:t>
            </a:r>
            <a:r>
              <a:rPr lang="en-US" sz="1200" kern="1200" dirty="0" smtClean="0">
                <a:solidFill>
                  <a:schemeClr val="tx1"/>
                </a:solidFill>
                <a:effectLst/>
                <a:latin typeface="+mn-lt"/>
                <a:ea typeface="+mn-ea"/>
                <a:cs typeface="+mn-cs"/>
              </a:rPr>
              <a:t>he corpus</a:t>
            </a:r>
            <a:r>
              <a:rPr lang="en-US" sz="1200" kern="1200" baseline="0" dirty="0" smtClean="0">
                <a:solidFill>
                  <a:schemeClr val="tx1"/>
                </a:solidFill>
                <a:effectLst/>
                <a:latin typeface="+mn-lt"/>
                <a:ea typeface="+mn-ea"/>
                <a:cs typeface="+mn-cs"/>
              </a:rPr>
              <a:t> luteum atrophies.  The </a:t>
            </a:r>
            <a:r>
              <a:rPr lang="en-US" sz="1200" kern="1200" dirty="0" smtClean="0">
                <a:solidFill>
                  <a:schemeClr val="tx1"/>
                </a:solidFill>
                <a:effectLst/>
                <a:latin typeface="+mn-lt"/>
                <a:ea typeface="+mn-ea"/>
                <a:cs typeface="+mn-cs"/>
              </a:rPr>
              <a:t>luteal phase typically lasts 14 days if there is no embryo present.  </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Secretory phase</a:t>
            </a:r>
            <a:r>
              <a:rPr lang="en-US" sz="1200" kern="1200" dirty="0" smtClean="0">
                <a:solidFill>
                  <a:schemeClr val="tx1"/>
                </a:solidFill>
                <a:effectLst/>
                <a:latin typeface="+mn-lt"/>
                <a:ea typeface="+mn-ea"/>
                <a:cs typeface="+mn-cs"/>
              </a:rPr>
              <a:t>:  In addition, high levels of estrogen and progesterone maintain the uterine lining and cause the glands to secrete proteins.  If fertilization and implantation of the embryo occurs, the hormonal activity of the corpus luteum is maintained by a hormone similar to LH which is released by the developing embryo.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no fertilization occurs, the LH levels further decrease and the corpus luteum begins to atrophy. This, in turn, decreases the levels of estrogen and progesterone.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lining of the uterus is sloughed in </a:t>
            </a:r>
            <a:r>
              <a:rPr lang="en-US" sz="1200" u="sng" kern="1200" dirty="0" smtClean="0">
                <a:solidFill>
                  <a:schemeClr val="tx1"/>
                </a:solidFill>
                <a:effectLst/>
                <a:latin typeface="+mn-lt"/>
                <a:ea typeface="+mn-ea"/>
                <a:cs typeface="+mn-cs"/>
              </a:rPr>
              <a:t>menstruation</a:t>
            </a:r>
            <a:r>
              <a:rPr lang="en-US" sz="1200" kern="1200" dirty="0" smtClean="0">
                <a:solidFill>
                  <a:schemeClr val="tx1"/>
                </a:solidFill>
                <a:effectLst/>
                <a:latin typeface="+mn-lt"/>
                <a:ea typeface="+mn-ea"/>
                <a:cs typeface="+mn-cs"/>
              </a:rPr>
              <a:t> and the cycle begins again.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D59F91-BD48-48F7-8D26-0B5C9806548C}" type="slidenum">
              <a:rPr lang="en-US" smtClean="0"/>
              <a:t>3</a:t>
            </a:fld>
            <a:endParaRPr lang="en-US"/>
          </a:p>
        </p:txBody>
      </p:sp>
    </p:spTree>
    <p:extLst>
      <p:ext uri="{BB962C8B-B14F-4D97-AF65-F5344CB8AC3E}">
        <p14:creationId xmlns:p14="http://schemas.microsoft.com/office/powerpoint/2010/main" val="3350462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male reproductive system is much less complicated than the female system. The male system consists of a tubular structure that is all connected.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begins with: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the </a:t>
            </a:r>
            <a:r>
              <a:rPr lang="en-US" sz="1200" b="1" kern="1200" dirty="0" smtClean="0">
                <a:solidFill>
                  <a:schemeClr val="tx1"/>
                </a:solidFill>
                <a:effectLst/>
                <a:latin typeface="+mn-lt"/>
                <a:ea typeface="+mn-ea"/>
                <a:cs typeface="+mn-cs"/>
              </a:rPr>
              <a:t>scrotum</a:t>
            </a:r>
            <a:r>
              <a:rPr lang="en-US" sz="1200" kern="1200" dirty="0" smtClean="0">
                <a:solidFill>
                  <a:schemeClr val="tx1"/>
                </a:solidFill>
                <a:effectLst/>
                <a:latin typeface="+mn-lt"/>
                <a:ea typeface="+mn-ea"/>
                <a:cs typeface="+mn-cs"/>
              </a:rPr>
              <a:t> which holds the </a:t>
            </a:r>
            <a:r>
              <a:rPr lang="en-US" sz="1200" b="1" kern="1200" dirty="0" smtClean="0">
                <a:solidFill>
                  <a:schemeClr val="tx1"/>
                </a:solidFill>
                <a:effectLst/>
                <a:latin typeface="+mn-lt"/>
                <a:ea typeface="+mn-ea"/>
                <a:cs typeface="+mn-cs"/>
              </a:rPr>
              <a:t>testes (plural) </a:t>
            </a:r>
            <a:r>
              <a:rPr lang="en-US" sz="1200" kern="1200" dirty="0" smtClean="0">
                <a:solidFill>
                  <a:schemeClr val="tx1"/>
                </a:solidFill>
                <a:effectLst/>
                <a:latin typeface="+mn-lt"/>
                <a:ea typeface="+mn-ea"/>
                <a:cs typeface="+mn-cs"/>
              </a:rPr>
              <a:t>(testis, singular), the male gonads where the sperm and testosterone are made. The scrotum is a sac-like structure made of skin and connective tissue into which the testes descend during the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month of pregnancy or just after birth. Viable sperm cannot be made at body temperature (37</a:t>
            </a:r>
            <a:r>
              <a:rPr lang="en-US" sz="1200" kern="1200" baseline="300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C) so the position of the testes in the scrotal sac lowers the temperature about 3</a:t>
            </a:r>
            <a:r>
              <a:rPr lang="en-US" sz="1200" kern="1200" baseline="300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C providing a cool enough place for sperm to be made. The testes are made of 250 to 300 compartments called lobules and each lobule contains one to four tightly coiled </a:t>
            </a:r>
            <a:r>
              <a:rPr lang="en-US" sz="1200" b="1" kern="1200" dirty="0" smtClean="0">
                <a:solidFill>
                  <a:schemeClr val="tx1"/>
                </a:solidFill>
                <a:effectLst/>
                <a:latin typeface="+mn-lt"/>
                <a:ea typeface="+mn-ea"/>
                <a:cs typeface="+mn-cs"/>
              </a:rPr>
              <a:t>seminiferous tubules</a:t>
            </a:r>
            <a:r>
              <a:rPr lang="en-US" sz="1200" kern="1200" dirty="0" smtClean="0">
                <a:solidFill>
                  <a:schemeClr val="tx1"/>
                </a:solidFill>
                <a:effectLst/>
                <a:latin typeface="+mn-lt"/>
                <a:ea typeface="+mn-ea"/>
                <a:cs typeface="+mn-cs"/>
              </a:rPr>
              <a:t> in which the sperm will develop.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The </a:t>
            </a:r>
            <a:r>
              <a:rPr lang="en-US" sz="1200" b="1" kern="1200" dirty="0" smtClean="0">
                <a:solidFill>
                  <a:schemeClr val="tx1"/>
                </a:solidFill>
                <a:effectLst/>
                <a:latin typeface="+mn-lt"/>
                <a:ea typeface="+mn-ea"/>
                <a:cs typeface="+mn-cs"/>
              </a:rPr>
              <a:t>epididymis</a:t>
            </a:r>
            <a:r>
              <a:rPr lang="en-US" sz="1200" kern="1200" dirty="0" smtClean="0">
                <a:solidFill>
                  <a:schemeClr val="tx1"/>
                </a:solidFill>
                <a:effectLst/>
                <a:latin typeface="+mn-lt"/>
                <a:ea typeface="+mn-ea"/>
                <a:cs typeface="+mn-cs"/>
              </a:rPr>
              <a:t>, which receives the sperm, is a coiled tubule next to the testes where sperm mature and may be stored for a short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 From there, the </a:t>
            </a:r>
            <a:r>
              <a:rPr lang="en-US" sz="1200" b="1" kern="1200" dirty="0" smtClean="0">
                <a:solidFill>
                  <a:schemeClr val="tx1"/>
                </a:solidFill>
                <a:effectLst/>
                <a:latin typeface="+mn-lt"/>
                <a:ea typeface="+mn-ea"/>
                <a:cs typeface="+mn-cs"/>
              </a:rPr>
              <a:t>vas deferens (also called the ductus deferens)</a:t>
            </a:r>
            <a:r>
              <a:rPr lang="en-US" sz="1200" kern="1200" dirty="0" smtClean="0">
                <a:solidFill>
                  <a:schemeClr val="tx1"/>
                </a:solidFill>
                <a:effectLst/>
                <a:latin typeface="+mn-lt"/>
                <a:ea typeface="+mn-ea"/>
                <a:cs typeface="+mn-cs"/>
              </a:rPr>
              <a:t> transports the mature sperm from the epididymis to the penis. </a:t>
            </a:r>
          </a:p>
          <a:p>
            <a:endParaRPr lang="en-US" dirty="0"/>
          </a:p>
        </p:txBody>
      </p:sp>
      <p:sp>
        <p:nvSpPr>
          <p:cNvPr id="4" name="Slide Number Placeholder 3"/>
          <p:cNvSpPr>
            <a:spLocks noGrp="1"/>
          </p:cNvSpPr>
          <p:nvPr>
            <p:ph type="sldNum" sz="quarter" idx="10"/>
          </p:nvPr>
        </p:nvSpPr>
        <p:spPr/>
        <p:txBody>
          <a:bodyPr/>
          <a:lstStyle/>
          <a:p>
            <a:fld id="{BCD59F91-BD48-48F7-8D26-0B5C9806548C}" type="slidenum">
              <a:rPr lang="en-US" smtClean="0"/>
              <a:t>5</a:t>
            </a:fld>
            <a:endParaRPr lang="en-US"/>
          </a:p>
        </p:txBody>
      </p:sp>
    </p:spTree>
    <p:extLst>
      <p:ext uri="{BB962C8B-B14F-4D97-AF65-F5344CB8AC3E}">
        <p14:creationId xmlns:p14="http://schemas.microsoft.com/office/powerpoint/2010/main" val="57140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 The </a:t>
            </a:r>
            <a:r>
              <a:rPr lang="en-US" sz="1200" b="1" kern="1200" dirty="0" smtClean="0">
                <a:solidFill>
                  <a:schemeClr val="tx1"/>
                </a:solidFill>
                <a:effectLst/>
                <a:latin typeface="+mn-lt"/>
                <a:ea typeface="+mn-ea"/>
                <a:cs typeface="+mn-cs"/>
              </a:rPr>
              <a:t>penis</a:t>
            </a:r>
            <a:r>
              <a:rPr lang="en-US" sz="1200" kern="1200" dirty="0" smtClean="0">
                <a:solidFill>
                  <a:schemeClr val="tx1"/>
                </a:solidFill>
                <a:effectLst/>
                <a:latin typeface="+mn-lt"/>
                <a:ea typeface="+mn-ea"/>
                <a:cs typeface="+mn-cs"/>
              </a:rPr>
              <a:t> is the male organ of copulation and, in mammals, of urinary excretion. The </a:t>
            </a:r>
            <a:r>
              <a:rPr lang="en-US" sz="1200" b="1" kern="1200" dirty="0" smtClean="0">
                <a:solidFill>
                  <a:schemeClr val="tx1"/>
                </a:solidFill>
                <a:effectLst/>
                <a:latin typeface="+mn-lt"/>
                <a:ea typeface="+mn-ea"/>
                <a:cs typeface="+mn-cs"/>
              </a:rPr>
              <a:t>urethra </a:t>
            </a:r>
            <a:r>
              <a:rPr lang="en-US" sz="1200" kern="1200" dirty="0" smtClean="0">
                <a:solidFill>
                  <a:schemeClr val="tx1"/>
                </a:solidFill>
                <a:effectLst/>
                <a:latin typeface="+mn-lt"/>
                <a:ea typeface="+mn-ea"/>
                <a:cs typeface="+mn-cs"/>
              </a:rPr>
              <a:t>is the terminal portion of the male tubular system; at different times, it carries urine from the bladder and mature sperm from the vas deferens through the penis to the outside of the body.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 The end of the vas deferens joins with the duct of the seminal vesicle to form a short </a:t>
            </a:r>
            <a:r>
              <a:rPr lang="en-US" sz="1200" b="1" kern="1200" dirty="0" smtClean="0">
                <a:solidFill>
                  <a:schemeClr val="tx1"/>
                </a:solidFill>
                <a:effectLst/>
                <a:latin typeface="+mn-lt"/>
                <a:ea typeface="+mn-ea"/>
                <a:cs typeface="+mn-cs"/>
              </a:rPr>
              <a:t>ejaculatory duct</a:t>
            </a:r>
            <a:r>
              <a:rPr lang="en-US" sz="1200" kern="1200" dirty="0" smtClean="0">
                <a:solidFill>
                  <a:schemeClr val="tx1"/>
                </a:solidFill>
                <a:effectLst/>
                <a:latin typeface="+mn-lt"/>
                <a:ea typeface="+mn-ea"/>
                <a:cs typeface="+mn-cs"/>
              </a:rPr>
              <a:t> which passes into a single prostate gland where it empties into the urethra. In the </a:t>
            </a:r>
            <a:r>
              <a:rPr lang="en-US" sz="1200" b="1" kern="1200" dirty="0" smtClean="0">
                <a:solidFill>
                  <a:schemeClr val="tx1"/>
                </a:solidFill>
                <a:effectLst/>
                <a:latin typeface="+mn-lt"/>
                <a:ea typeface="+mn-ea"/>
                <a:cs typeface="+mn-cs"/>
              </a:rPr>
              <a:t>seminal vesicles</a:t>
            </a:r>
            <a:r>
              <a:rPr lang="en-US" sz="1200" kern="1200" dirty="0" smtClean="0">
                <a:solidFill>
                  <a:schemeClr val="tx1"/>
                </a:solidFill>
                <a:effectLst/>
                <a:latin typeface="+mn-lt"/>
                <a:ea typeface="+mn-ea"/>
                <a:cs typeface="+mn-cs"/>
              </a:rPr>
              <a:t>, a yellowish viscous alkaline fluid containing fructose (nutrient), ascorbic acid, a coagulating enzyme (</a:t>
            </a:r>
            <a:r>
              <a:rPr lang="en-US" sz="1200" kern="1200" dirty="0" err="1" smtClean="0">
                <a:solidFill>
                  <a:schemeClr val="tx1"/>
                </a:solidFill>
                <a:effectLst/>
                <a:latin typeface="+mn-lt"/>
                <a:ea typeface="+mn-ea"/>
                <a:cs typeface="+mn-cs"/>
              </a:rPr>
              <a:t>vesiculase</a:t>
            </a:r>
            <a:r>
              <a:rPr lang="en-US" sz="1200" kern="1200" dirty="0" smtClean="0">
                <a:solidFill>
                  <a:schemeClr val="tx1"/>
                </a:solidFill>
                <a:effectLst/>
                <a:latin typeface="+mn-lt"/>
                <a:ea typeface="+mn-ea"/>
                <a:cs typeface="+mn-cs"/>
              </a:rPr>
              <a:t>), and prostaglandins are added. This makes up about 60% of the volume of the semen. The </a:t>
            </a:r>
            <a:r>
              <a:rPr lang="en-US" sz="1200" b="1" kern="1200" dirty="0" smtClean="0">
                <a:solidFill>
                  <a:schemeClr val="tx1"/>
                </a:solidFill>
                <a:effectLst/>
                <a:latin typeface="+mn-lt"/>
                <a:ea typeface="+mn-ea"/>
                <a:cs typeface="+mn-cs"/>
              </a:rPr>
              <a:t>prostate gland</a:t>
            </a:r>
            <a:r>
              <a:rPr lang="en-US" sz="1200" kern="1200" dirty="0" smtClean="0">
                <a:solidFill>
                  <a:schemeClr val="tx1"/>
                </a:solidFill>
                <a:effectLst/>
                <a:latin typeface="+mn-lt"/>
                <a:ea typeface="+mn-ea"/>
                <a:cs typeface="+mn-cs"/>
              </a:rPr>
              <a:t> secretion is a milky, slightly acidic fluid that contains citrate (nutrient), and several enzymes (</a:t>
            </a:r>
            <a:r>
              <a:rPr lang="en-US" sz="1200" kern="1200" dirty="0" err="1" smtClean="0">
                <a:solidFill>
                  <a:schemeClr val="tx1"/>
                </a:solidFill>
                <a:effectLst/>
                <a:latin typeface="+mn-lt"/>
                <a:ea typeface="+mn-ea"/>
                <a:cs typeface="+mn-cs"/>
              </a:rPr>
              <a:t>fibrinolysin</a:t>
            </a:r>
            <a:r>
              <a:rPr lang="en-US" sz="1200" kern="1200" dirty="0" smtClean="0">
                <a:solidFill>
                  <a:schemeClr val="tx1"/>
                </a:solidFill>
                <a:effectLst/>
                <a:latin typeface="+mn-lt"/>
                <a:ea typeface="+mn-ea"/>
                <a:cs typeface="+mn-cs"/>
              </a:rPr>
              <a:t> and acid phosphatase) and plays a role in activating the sperm.  The prostate gland adds about 33% of the semen volume.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 The </a:t>
            </a:r>
            <a:r>
              <a:rPr lang="en-US" sz="1200" b="1" kern="1200" dirty="0" smtClean="0">
                <a:solidFill>
                  <a:schemeClr val="tx1"/>
                </a:solidFill>
                <a:effectLst/>
                <a:latin typeface="+mn-lt"/>
                <a:ea typeface="+mn-ea"/>
                <a:cs typeface="+mn-cs"/>
              </a:rPr>
              <a:t>bulbourethral glands</a:t>
            </a:r>
            <a:r>
              <a:rPr lang="en-US" sz="1200" kern="1200" dirty="0" smtClean="0">
                <a:solidFill>
                  <a:schemeClr val="tx1"/>
                </a:solidFill>
                <a:effectLst/>
                <a:latin typeface="+mn-lt"/>
                <a:ea typeface="+mn-ea"/>
                <a:cs typeface="+mn-cs"/>
              </a:rPr>
              <a:t> are just next to the prostate gland and just prior to ejaculation adds a thick, clear mucus that drains into the urethra to neutralize the acidic urine that might remain in that duct. </a:t>
            </a:r>
          </a:p>
          <a:p>
            <a:endParaRPr lang="en-US" dirty="0"/>
          </a:p>
        </p:txBody>
      </p:sp>
      <p:sp>
        <p:nvSpPr>
          <p:cNvPr id="4" name="Slide Number Placeholder 3"/>
          <p:cNvSpPr>
            <a:spLocks noGrp="1"/>
          </p:cNvSpPr>
          <p:nvPr>
            <p:ph type="sldNum" sz="quarter" idx="10"/>
          </p:nvPr>
        </p:nvSpPr>
        <p:spPr/>
        <p:txBody>
          <a:bodyPr/>
          <a:lstStyle/>
          <a:p>
            <a:fld id="{BCD59F91-BD48-48F7-8D26-0B5C9806548C}" type="slidenum">
              <a:rPr lang="en-US" smtClean="0"/>
              <a:t>6</a:t>
            </a:fld>
            <a:endParaRPr lang="en-US"/>
          </a:p>
        </p:txBody>
      </p:sp>
    </p:spTree>
    <p:extLst>
      <p:ext uri="{BB962C8B-B14F-4D97-AF65-F5344CB8AC3E}">
        <p14:creationId xmlns:p14="http://schemas.microsoft.com/office/powerpoint/2010/main" val="262210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Unlike the female ovaries which contain all of the oocytes at birth, the male testes contain stem cells located along the outer most edge of the seminiferous tubules in the testes. Millions of sperm at made at a time.</a:t>
            </a:r>
          </a:p>
          <a:p>
            <a:pPr marL="171450" indent="-171450">
              <a:buFont typeface="Arial" panose="020B0604020202020204" pitchFamily="34" charset="0"/>
              <a:buChar char="•"/>
            </a:pPr>
            <a:r>
              <a:rPr lang="en-US" sz="1200" b="1" kern="1200" dirty="0" err="1" smtClean="0">
                <a:solidFill>
                  <a:schemeClr val="tx1"/>
                </a:solidFill>
                <a:effectLst/>
                <a:latin typeface="+mn-lt"/>
                <a:ea typeface="+mn-ea"/>
                <a:cs typeface="+mn-cs"/>
              </a:rPr>
              <a:t>Spermatogonia</a:t>
            </a:r>
            <a:r>
              <a:rPr lang="en-US" sz="1200" kern="1200" dirty="0" smtClean="0">
                <a:solidFill>
                  <a:schemeClr val="tx1"/>
                </a:solidFill>
                <a:effectLst/>
                <a:latin typeface="+mn-lt"/>
                <a:ea typeface="+mn-ea"/>
                <a:cs typeface="+mn-cs"/>
              </a:rPr>
              <a:t> (plural for </a:t>
            </a:r>
            <a:r>
              <a:rPr lang="en-US" sz="1200" kern="1200" dirty="0" err="1" smtClean="0">
                <a:solidFill>
                  <a:schemeClr val="tx1"/>
                </a:solidFill>
                <a:effectLst/>
                <a:latin typeface="+mn-lt"/>
                <a:ea typeface="+mn-ea"/>
                <a:cs typeface="+mn-cs"/>
              </a:rPr>
              <a:t>spermatogium</a:t>
            </a:r>
            <a:r>
              <a:rPr lang="en-US" sz="1200" kern="1200" dirty="0" smtClean="0">
                <a:solidFill>
                  <a:schemeClr val="tx1"/>
                </a:solidFill>
                <a:effectLst/>
                <a:latin typeface="+mn-lt"/>
                <a:ea typeface="+mn-ea"/>
                <a:cs typeface="+mn-cs"/>
              </a:rPr>
              <a:t>) are undifferentiated Type A (d) stem cells in the testes which divide by mitosis to produce Type A (p) cells and more Type A (d) cells. Type A (p) cells divide by mitosis to produce Type B cells which divide by mitosis to produce </a:t>
            </a:r>
            <a:r>
              <a:rPr lang="en-US" sz="1200" b="0" kern="1200" dirty="0" smtClean="0">
                <a:solidFill>
                  <a:schemeClr val="tx1"/>
                </a:solidFill>
                <a:effectLst/>
                <a:latin typeface="+mn-lt"/>
                <a:ea typeface="+mn-ea"/>
                <a:cs typeface="+mn-cs"/>
              </a:rPr>
              <a:t>primary spermatocytes</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primary spermatocytes </a:t>
            </a:r>
            <a:r>
              <a:rPr lang="en-US" sz="1200" kern="1200" dirty="0" smtClean="0">
                <a:solidFill>
                  <a:schemeClr val="tx1"/>
                </a:solidFill>
                <a:effectLst/>
                <a:latin typeface="+mn-lt"/>
                <a:ea typeface="+mn-ea"/>
                <a:cs typeface="+mn-cs"/>
              </a:rPr>
              <a:t>undergo meiosis I to form two equally sized secondary spermatocytes. The secondary spermatocytes each undergo meiosis II to form four equally sized haploid (</a:t>
            </a:r>
            <a:r>
              <a:rPr lang="en-US" sz="1200" kern="1200" dirty="0" err="1" smtClean="0">
                <a:solidFill>
                  <a:schemeClr val="tx1"/>
                </a:solidFill>
                <a:effectLst/>
                <a:latin typeface="+mn-lt"/>
                <a:ea typeface="+mn-ea"/>
                <a:cs typeface="+mn-cs"/>
              </a:rPr>
              <a:t>monoploid</a:t>
            </a:r>
            <a:r>
              <a:rPr lang="en-US" sz="120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spermatids</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spermatids</a:t>
            </a:r>
            <a:r>
              <a:rPr lang="en-US" sz="1200" kern="1200" dirty="0" smtClean="0">
                <a:solidFill>
                  <a:schemeClr val="tx1"/>
                </a:solidFill>
                <a:effectLst/>
                <a:latin typeface="+mn-lt"/>
                <a:ea typeface="+mn-ea"/>
                <a:cs typeface="+mn-cs"/>
              </a:rPr>
              <a:t> continue to develop through cell differentiation into four mature haploid </a:t>
            </a:r>
            <a:r>
              <a:rPr lang="en-US" sz="1200" b="1" kern="1200" dirty="0" smtClean="0">
                <a:solidFill>
                  <a:schemeClr val="tx1"/>
                </a:solidFill>
                <a:effectLst/>
                <a:latin typeface="+mn-lt"/>
                <a:ea typeface="+mn-ea"/>
                <a:cs typeface="+mn-cs"/>
              </a:rPr>
              <a:t>sperm cells </a:t>
            </a:r>
            <a:r>
              <a:rPr lang="en-US" sz="1200" kern="1200" dirty="0" smtClean="0">
                <a:solidFill>
                  <a:schemeClr val="tx1"/>
                </a:solidFill>
                <a:effectLst/>
                <a:latin typeface="+mn-lt"/>
                <a:ea typeface="+mn-ea"/>
                <a:cs typeface="+mn-cs"/>
              </a:rPr>
              <a:t>flagellated for motility. </a:t>
            </a:r>
          </a:p>
          <a:p>
            <a:endParaRPr lang="en-US" dirty="0"/>
          </a:p>
        </p:txBody>
      </p:sp>
      <p:sp>
        <p:nvSpPr>
          <p:cNvPr id="4" name="Slide Number Placeholder 3"/>
          <p:cNvSpPr>
            <a:spLocks noGrp="1"/>
          </p:cNvSpPr>
          <p:nvPr>
            <p:ph type="sldNum" sz="quarter" idx="10"/>
          </p:nvPr>
        </p:nvSpPr>
        <p:spPr/>
        <p:txBody>
          <a:bodyPr/>
          <a:lstStyle/>
          <a:p>
            <a:fld id="{BCD59F91-BD48-48F7-8D26-0B5C9806548C}" type="slidenum">
              <a:rPr lang="en-US" smtClean="0"/>
              <a:t>7</a:t>
            </a:fld>
            <a:endParaRPr lang="en-US"/>
          </a:p>
        </p:txBody>
      </p:sp>
    </p:spTree>
    <p:extLst>
      <p:ext uri="{BB962C8B-B14F-4D97-AF65-F5344CB8AC3E}">
        <p14:creationId xmlns:p14="http://schemas.microsoft.com/office/powerpoint/2010/main" val="178901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E31456E-6D72-47B3-AE29-8731512C7D0F}" type="datetimeFigureOut">
              <a:rPr lang="en-US" smtClean="0"/>
              <a:t>3/20/2018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8531AE-D1A3-4C46-86D2-8F86ADD54A9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31456E-6D72-47B3-AE29-8731512C7D0F}"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31AE-D1A3-4C46-86D2-8F86ADD54A9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48531AE-D1A3-4C46-86D2-8F86ADD54A9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31456E-6D72-47B3-AE29-8731512C7D0F}"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31456E-6D72-47B3-AE29-8731512C7D0F}"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48531AE-D1A3-4C46-86D2-8F86ADD54A9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E31456E-6D72-47B3-AE29-8731512C7D0F}" type="datetimeFigureOut">
              <a:rPr lang="en-US" smtClean="0"/>
              <a:t>3/20/2018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8531AE-D1A3-4C46-86D2-8F86ADD54A9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E31456E-6D72-47B3-AE29-8731512C7D0F}"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31AE-D1A3-4C46-86D2-8F86ADD54A9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E31456E-6D72-47B3-AE29-8731512C7D0F}" type="datetimeFigureOut">
              <a:rPr lang="en-US" smtClean="0"/>
              <a:t>3/20/2018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48531AE-D1A3-4C46-86D2-8F86ADD54A9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31456E-6D72-47B3-AE29-8731512C7D0F}"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48531AE-D1A3-4C46-86D2-8F86ADD54A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E31456E-6D72-47B3-AE29-8731512C7D0F}"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48531AE-D1A3-4C46-86D2-8F86ADD54A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48531AE-D1A3-4C46-86D2-8F86ADD54A9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E31456E-6D72-47B3-AE29-8731512C7D0F}" type="datetimeFigureOut">
              <a:rPr lang="en-US" smtClean="0"/>
              <a:t>3/20/2018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48531AE-D1A3-4C46-86D2-8F86ADD54A9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E31456E-6D72-47B3-AE29-8731512C7D0F}" type="datetimeFigureOut">
              <a:rPr lang="en-US" smtClean="0"/>
              <a:t>3/20/2018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E31456E-6D72-47B3-AE29-8731512C7D0F}" type="datetimeFigureOut">
              <a:rPr lang="en-US" smtClean="0"/>
              <a:t>3/20/2018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48531AE-D1A3-4C46-86D2-8F86ADD54A9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training.seer.cancer.gov/anatomy/reproductive/male/test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training.seer.cancer.gov/anatomy/reproductive/ma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wikidoc.org/index.php/Spermatogenesi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creativecommons.org/licenses/by-sa/3.0/" TargetMode="External"/><Relationship Id="rId5" Type="http://schemas.openxmlformats.org/officeDocument/2006/relationships/hyperlink" Target="http://upload.wikimedia.org/wikipedia/en/7/71/Rabbit_testis.jpg"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581400"/>
          </a:xfrm>
        </p:spPr>
        <p:txBody>
          <a:bodyPr>
            <a:normAutofit lnSpcReduction="10000"/>
          </a:bodyPr>
          <a:lstStyle/>
          <a:p>
            <a:endParaRPr lang="en-US" dirty="0" smtClean="0"/>
          </a:p>
          <a:p>
            <a:r>
              <a:rPr lang="en-US" dirty="0" smtClean="0"/>
              <a:t>Biological </a:t>
            </a:r>
            <a:r>
              <a:rPr lang="en-US" dirty="0" err="1" smtClean="0"/>
              <a:t>GoaL</a:t>
            </a:r>
            <a:r>
              <a:rPr lang="en-US" dirty="0" smtClean="0"/>
              <a:t>: </a:t>
            </a:r>
          </a:p>
          <a:p>
            <a:r>
              <a:rPr lang="en-US" dirty="0" smtClean="0"/>
              <a:t>Production of the next generation of the species </a:t>
            </a:r>
          </a:p>
          <a:p>
            <a:r>
              <a:rPr lang="en-US" dirty="0" smtClean="0"/>
              <a:t>Part </a:t>
            </a:r>
            <a:r>
              <a:rPr lang="en-US" dirty="0" smtClean="0"/>
              <a:t>3</a:t>
            </a:r>
          </a:p>
          <a:p>
            <a:endParaRPr lang="en-US" dirty="0"/>
          </a:p>
          <a:p>
            <a:endParaRPr lang="en-US" dirty="0" smtClean="0"/>
          </a:p>
          <a:p>
            <a:endParaRPr lang="en-US" dirty="0"/>
          </a:p>
          <a:p>
            <a:endParaRPr lang="en-US" dirty="0" smtClean="0"/>
          </a:p>
          <a:p>
            <a:r>
              <a:rPr lang="en-US" dirty="0"/>
              <a:t>This work is licensed under a </a:t>
            </a:r>
            <a:r>
              <a:rPr lang="en-US" dirty="0">
                <a:hlinkClick r:id="rId3"/>
              </a:rPr>
              <a:t>Creative Commons Attribution-</a:t>
            </a:r>
            <a:r>
              <a:rPr lang="en-US" dirty="0" err="1">
                <a:hlinkClick r:id="rId3"/>
              </a:rPr>
              <a:t>NonCommercial</a:t>
            </a:r>
            <a:r>
              <a:rPr lang="en-US" dirty="0">
                <a:hlinkClick r:id="rId3"/>
              </a:rPr>
              <a:t>-</a:t>
            </a:r>
            <a:r>
              <a:rPr lang="en-US" dirty="0" err="1">
                <a:hlinkClick r:id="rId3"/>
              </a:rPr>
              <a:t>ShareAlike</a:t>
            </a:r>
            <a:r>
              <a:rPr lang="en-US" dirty="0">
                <a:hlinkClick r:id="rId3"/>
              </a:rPr>
              <a:t> 4.0 International License</a:t>
            </a:r>
            <a:r>
              <a:rPr lang="en-US" dirty="0"/>
              <a:t>.</a:t>
            </a:r>
          </a:p>
          <a:p>
            <a:endParaRPr lang="en-US" dirty="0"/>
          </a:p>
        </p:txBody>
      </p:sp>
      <p:sp>
        <p:nvSpPr>
          <p:cNvPr id="2" name="Title 1"/>
          <p:cNvSpPr>
            <a:spLocks noGrp="1"/>
          </p:cNvSpPr>
          <p:nvPr>
            <p:ph type="ctrTitle"/>
          </p:nvPr>
        </p:nvSpPr>
        <p:spPr/>
        <p:txBody>
          <a:bodyPr/>
          <a:lstStyle/>
          <a:p>
            <a:r>
              <a:rPr lang="en-US" dirty="0" smtClean="0"/>
              <a:t>Female and Male </a:t>
            </a:r>
            <a:br>
              <a:rPr lang="en-US" dirty="0" smtClean="0"/>
            </a:br>
            <a:r>
              <a:rPr lang="en-US" dirty="0" smtClean="0"/>
              <a:t>Reproductive Systems</a:t>
            </a:r>
            <a:endParaRPr lang="en-US" dirty="0"/>
          </a:p>
        </p:txBody>
      </p:sp>
      <p:pic>
        <p:nvPicPr>
          <p:cNvPr id="4" name="Picture 3" descr="C:\Users\jonesly\Desktop\88x31.png"/>
          <p:cNvPicPr/>
          <p:nvPr/>
        </p:nvPicPr>
        <p:blipFill>
          <a:blip r:embed="rId4">
            <a:extLst>
              <a:ext uri="{28A0092B-C50C-407E-A947-70E740481C1C}">
                <a14:useLocalDpi xmlns:a14="http://schemas.microsoft.com/office/drawing/2010/main" val="0"/>
              </a:ext>
            </a:extLst>
          </a:blip>
          <a:srcRect/>
          <a:stretch>
            <a:fillRect/>
          </a:stretch>
        </p:blipFill>
        <p:spPr bwMode="auto">
          <a:xfrm>
            <a:off x="4152900" y="4724400"/>
            <a:ext cx="838200" cy="297180"/>
          </a:xfrm>
          <a:prstGeom prst="rect">
            <a:avLst/>
          </a:prstGeom>
          <a:noFill/>
          <a:ln>
            <a:noFill/>
          </a:ln>
        </p:spPr>
      </p:pic>
    </p:spTree>
    <p:extLst>
      <p:ext uri="{BB962C8B-B14F-4D97-AF65-F5344CB8AC3E}">
        <p14:creationId xmlns:p14="http://schemas.microsoft.com/office/powerpoint/2010/main" val="240832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Ovulation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4676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396335"/>
            <a:ext cx="8991600" cy="369332"/>
          </a:xfrm>
          <a:prstGeom prst="rect">
            <a:avLst/>
          </a:prstGeom>
        </p:spPr>
        <p:txBody>
          <a:bodyPr wrap="square">
            <a:spAutoFit/>
          </a:bodyPr>
          <a:lstStyle/>
          <a:p>
            <a:r>
              <a:rPr lang="en-US" dirty="0"/>
              <a:t>Illustration by Drs. Stouffer and </a:t>
            </a:r>
            <a:r>
              <a:rPr lang="en-US" dirty="0" smtClean="0"/>
              <a:t> Xu</a:t>
            </a:r>
            <a:r>
              <a:rPr lang="en-US" dirty="0"/>
              <a:t>, </a:t>
            </a:r>
            <a:r>
              <a:rPr lang="en-US" dirty="0" smtClean="0"/>
              <a:t> Oregon </a:t>
            </a:r>
            <a:r>
              <a:rPr lang="en-US" dirty="0"/>
              <a:t>National Primate Research Center</a:t>
            </a:r>
          </a:p>
        </p:txBody>
      </p:sp>
      <p:pic>
        <p:nvPicPr>
          <p:cNvPr id="6" name="Picture 5" descr="C:\Users\jonesly\Desktop\88x31.png"/>
          <p:cNvPicPr/>
          <p:nvPr/>
        </p:nvPicPr>
        <p:blipFill>
          <a:blip r:embed="rId4">
            <a:extLst>
              <a:ext uri="{28A0092B-C50C-407E-A947-70E740481C1C}">
                <a14:useLocalDpi xmlns:a14="http://schemas.microsoft.com/office/drawing/2010/main" val="0"/>
              </a:ext>
            </a:extLst>
          </a:blip>
          <a:srcRect/>
          <a:stretch>
            <a:fillRect/>
          </a:stretch>
        </p:blipFill>
        <p:spPr bwMode="auto">
          <a:xfrm>
            <a:off x="8180832" y="6099155"/>
            <a:ext cx="838200" cy="297180"/>
          </a:xfrm>
          <a:prstGeom prst="rect">
            <a:avLst/>
          </a:prstGeom>
          <a:noFill/>
          <a:ln>
            <a:noFill/>
          </a:ln>
        </p:spPr>
      </p:pic>
    </p:spTree>
    <p:extLst>
      <p:ext uri="{BB962C8B-B14F-4D97-AF65-F5344CB8AC3E}">
        <p14:creationId xmlns:p14="http://schemas.microsoft.com/office/powerpoint/2010/main" val="180358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2900" y="-1905000"/>
            <a:ext cx="9334500" cy="9144000"/>
            <a:chOff x="3162300" y="-117389"/>
            <a:chExt cx="9334500" cy="7318654"/>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17389"/>
              <a:ext cx="8839200" cy="731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62300" y="0"/>
              <a:ext cx="9189308"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8992" y="5442972"/>
            <a:ext cx="8991600" cy="1338828"/>
          </a:xfrm>
          <a:prstGeom prst="rect">
            <a:avLst/>
          </a:prstGeom>
        </p:spPr>
        <p:txBody>
          <a:bodyPr wrap="square">
            <a:spAutoFit/>
          </a:bodyPr>
          <a:lstStyle/>
          <a:p>
            <a:r>
              <a:rPr lang="en-US" dirty="0"/>
              <a:t>Top: Ovarian </a:t>
            </a:r>
            <a:r>
              <a:rPr lang="en-US" dirty="0" smtClean="0"/>
              <a:t> Cycle – changes in the ovary during the menstrual cycle</a:t>
            </a:r>
          </a:p>
          <a:p>
            <a:r>
              <a:rPr lang="en-US" dirty="0" smtClean="0"/>
              <a:t>Middle</a:t>
            </a:r>
            <a:r>
              <a:rPr lang="en-US" dirty="0"/>
              <a:t>: Hormone Changes during the </a:t>
            </a:r>
            <a:r>
              <a:rPr lang="en-US" dirty="0" smtClean="0"/>
              <a:t>menstrual cycle</a:t>
            </a:r>
            <a:endParaRPr lang="en-US" dirty="0"/>
          </a:p>
          <a:p>
            <a:pPr>
              <a:lnSpc>
                <a:spcPts val="1800"/>
              </a:lnSpc>
            </a:pPr>
            <a:r>
              <a:rPr lang="en-US" dirty="0" smtClean="0"/>
              <a:t>Bottom</a:t>
            </a:r>
            <a:r>
              <a:rPr lang="en-US" dirty="0"/>
              <a:t>: Uterine </a:t>
            </a:r>
            <a:r>
              <a:rPr lang="en-US" dirty="0" smtClean="0"/>
              <a:t> Cycle – changes in the endometrium </a:t>
            </a:r>
            <a:r>
              <a:rPr lang="en-US" dirty="0"/>
              <a:t>during the </a:t>
            </a:r>
            <a:r>
              <a:rPr lang="en-US" dirty="0" smtClean="0"/>
              <a:t>menstrual cycle</a:t>
            </a:r>
            <a:endParaRPr lang="en-US" dirty="0"/>
          </a:p>
          <a:p>
            <a:pPr>
              <a:lnSpc>
                <a:spcPts val="1800"/>
              </a:lnSpc>
            </a:pPr>
            <a:endParaRPr lang="en-US" dirty="0"/>
          </a:p>
          <a:p>
            <a:pPr>
              <a:lnSpc>
                <a:spcPts val="1800"/>
              </a:lnSpc>
            </a:pPr>
            <a:r>
              <a:rPr lang="en-US" dirty="0"/>
              <a:t>Drawing: Joel Ito, Medical Illustrator, </a:t>
            </a:r>
            <a:r>
              <a:rPr lang="en-US" dirty="0" smtClean="0"/>
              <a:t>ONPRC</a:t>
            </a:r>
            <a:endParaRPr lang="en-US" dirty="0"/>
          </a:p>
        </p:txBody>
      </p:sp>
      <p:pic>
        <p:nvPicPr>
          <p:cNvPr id="6" name="Picture 5" descr="C:\Users\jonesly\Desktop\88x31.png"/>
          <p:cNvPicPr/>
          <p:nvPr/>
        </p:nvPicPr>
        <p:blipFill>
          <a:blip r:embed="rId4">
            <a:extLst>
              <a:ext uri="{28A0092B-C50C-407E-A947-70E740481C1C}">
                <a14:useLocalDpi xmlns:a14="http://schemas.microsoft.com/office/drawing/2010/main" val="0"/>
              </a:ext>
            </a:extLst>
          </a:blip>
          <a:srcRect/>
          <a:stretch>
            <a:fillRect/>
          </a:stretch>
        </p:blipFill>
        <p:spPr bwMode="auto">
          <a:xfrm>
            <a:off x="8008208" y="6470142"/>
            <a:ext cx="838200" cy="297180"/>
          </a:xfrm>
          <a:prstGeom prst="rect">
            <a:avLst/>
          </a:prstGeom>
          <a:noFill/>
          <a:ln>
            <a:noFill/>
          </a:ln>
        </p:spPr>
      </p:pic>
    </p:spTree>
    <p:extLst>
      <p:ext uri="{BB962C8B-B14F-4D97-AF65-F5344CB8AC3E}">
        <p14:creationId xmlns:p14="http://schemas.microsoft.com/office/powerpoint/2010/main" val="30673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Menstrual Cycle</a:t>
            </a:r>
            <a:endParaRPr lang="en-US" dirty="0"/>
          </a:p>
        </p:txBody>
      </p:sp>
      <p:sp>
        <p:nvSpPr>
          <p:cNvPr id="3" name="Content Placeholder 2"/>
          <p:cNvSpPr>
            <a:spLocks noGrp="1"/>
          </p:cNvSpPr>
          <p:nvPr>
            <p:ph sz="quarter" idx="1"/>
          </p:nvPr>
        </p:nvSpPr>
        <p:spPr/>
        <p:txBody>
          <a:bodyPr/>
          <a:lstStyle/>
          <a:p>
            <a:r>
              <a:rPr lang="en-US" dirty="0"/>
              <a:t>The </a:t>
            </a:r>
            <a:r>
              <a:rPr lang="en-US" b="1" dirty="0"/>
              <a:t>menstrual cycle </a:t>
            </a:r>
            <a:r>
              <a:rPr lang="en-US" dirty="0"/>
              <a:t>is the recurring cycle of physiological changes that occur in reproductive age in humans and other primates that is hormonally regulated and results in in ovulation and preparation for the events of fertilization of the mature oocyte and implantation of an embryo. </a:t>
            </a:r>
            <a:endParaRPr lang="en-US" dirty="0" smtClean="0"/>
          </a:p>
          <a:p>
            <a:r>
              <a:rPr lang="en-US" dirty="0" smtClean="0"/>
              <a:t>In </a:t>
            </a:r>
            <a:r>
              <a:rPr lang="en-US" dirty="0"/>
              <a:t>other placental mammals, like the mouse, the related recurring female cycle is called an </a:t>
            </a:r>
            <a:r>
              <a:rPr lang="en-US" b="1" dirty="0"/>
              <a:t>estrous cycle.</a:t>
            </a:r>
          </a:p>
          <a:p>
            <a:endParaRPr lang="en-US" dirty="0"/>
          </a:p>
        </p:txBody>
      </p:sp>
      <p:pic>
        <p:nvPicPr>
          <p:cNvPr id="4" name="Picture 3" descr="C:\Users\jonesly\Desktop\88x31.png"/>
          <p:cNvPicPr/>
          <p:nvPr/>
        </p:nvPicPr>
        <p:blipFill>
          <a:blip r:embed="rId2">
            <a:extLst>
              <a:ext uri="{28A0092B-C50C-407E-A947-70E740481C1C}">
                <a14:useLocalDpi xmlns:a14="http://schemas.microsoft.com/office/drawing/2010/main" val="0"/>
              </a:ext>
            </a:extLst>
          </a:blip>
          <a:srcRect/>
          <a:stretch>
            <a:fillRect/>
          </a:stretch>
        </p:blipFill>
        <p:spPr bwMode="auto">
          <a:xfrm>
            <a:off x="8093964" y="6388608"/>
            <a:ext cx="838200" cy="297180"/>
          </a:xfrm>
          <a:prstGeom prst="rect">
            <a:avLst/>
          </a:prstGeom>
          <a:noFill/>
          <a:ln>
            <a:noFill/>
          </a:ln>
        </p:spPr>
      </p:pic>
    </p:spTree>
    <p:extLst>
      <p:ext uri="{BB962C8B-B14F-4D97-AF65-F5344CB8AC3E}">
        <p14:creationId xmlns:p14="http://schemas.microsoft.com/office/powerpoint/2010/main" val="228606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737175"/>
            <a:ext cx="6434714" cy="56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6400800"/>
            <a:ext cx="883920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hlinkClick r:id="rId4"/>
              </a:rPr>
              <a:t>http://</a:t>
            </a:r>
            <a:r>
              <a:rPr lang="en-US" sz="1400" dirty="0" smtClean="0">
                <a:hlinkClick r:id="rId4"/>
              </a:rPr>
              <a:t>training.seer.cancer.gov/anatomy/reproductive/male/testes.html</a:t>
            </a:r>
            <a:r>
              <a:rPr lang="en-US" sz="1400" dirty="0" smtClean="0"/>
              <a:t>   </a:t>
            </a:r>
            <a:endParaRPr lang="en-US" sz="1400" dirty="0"/>
          </a:p>
        </p:txBody>
      </p:sp>
      <p:sp>
        <p:nvSpPr>
          <p:cNvPr id="3" name="TextBox 2"/>
          <p:cNvSpPr txBox="1"/>
          <p:nvPr/>
        </p:nvSpPr>
        <p:spPr>
          <a:xfrm flipH="1">
            <a:off x="914400" y="141514"/>
            <a:ext cx="7924800" cy="584775"/>
          </a:xfrm>
          <a:prstGeom prst="rect">
            <a:avLst/>
          </a:prstGeom>
          <a:noFill/>
        </p:spPr>
        <p:txBody>
          <a:bodyPr wrap="square" rtlCol="0">
            <a:spAutoFit/>
          </a:bodyPr>
          <a:lstStyle/>
          <a:p>
            <a:r>
              <a:rPr lang="en-US" sz="3200" b="1" dirty="0" smtClean="0">
                <a:solidFill>
                  <a:srgbClr val="C00000"/>
                </a:solidFill>
              </a:rPr>
              <a:t>Human Male</a:t>
            </a:r>
            <a:r>
              <a:rPr lang="en-US" sz="3200" dirty="0" smtClean="0">
                <a:solidFill>
                  <a:srgbClr val="C00000"/>
                </a:solidFill>
              </a:rPr>
              <a:t> </a:t>
            </a:r>
            <a:r>
              <a:rPr lang="en-US" sz="3200" b="1" dirty="0" smtClean="0">
                <a:solidFill>
                  <a:srgbClr val="C00000"/>
                </a:solidFill>
              </a:rPr>
              <a:t>Reproductive System</a:t>
            </a:r>
            <a:endParaRPr lang="en-US" sz="3200" b="1" dirty="0">
              <a:solidFill>
                <a:srgbClr val="C00000"/>
              </a:solidFill>
            </a:endParaRPr>
          </a:p>
        </p:txBody>
      </p:sp>
    </p:spTree>
    <p:extLst>
      <p:ext uri="{BB962C8B-B14F-4D97-AF65-F5344CB8AC3E}">
        <p14:creationId xmlns:p14="http://schemas.microsoft.com/office/powerpoint/2010/main" val="366491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104" y="184315"/>
            <a:ext cx="6860096" cy="614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161" y="6334780"/>
            <a:ext cx="884743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hlinkClick r:id="rId4"/>
              </a:rPr>
              <a:t>http://training.seer.cancer.gov/anatomy/reproductive/male/</a:t>
            </a:r>
            <a:r>
              <a:rPr lang="en-US" sz="1400" dirty="0"/>
              <a:t>  </a:t>
            </a:r>
          </a:p>
          <a:p>
            <a:endParaRPr lang="en-US" sz="1400" dirty="0"/>
          </a:p>
        </p:txBody>
      </p:sp>
    </p:spTree>
    <p:extLst>
      <p:ext uri="{BB962C8B-B14F-4D97-AF65-F5344CB8AC3E}">
        <p14:creationId xmlns:p14="http://schemas.microsoft.com/office/powerpoint/2010/main" val="114477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19812"/>
            <a:ext cx="2895600" cy="418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569" y="1101277"/>
            <a:ext cx="4053147" cy="418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9087" y="5791200"/>
            <a:ext cx="8954487"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hlinkClick r:id="rId5"/>
              </a:rPr>
              <a:t>http://</a:t>
            </a:r>
            <a:r>
              <a:rPr lang="en-US" sz="1400" dirty="0" smtClean="0">
                <a:hlinkClick r:id="rId5"/>
              </a:rPr>
              <a:t>upload.wikimedia.org/wikipedia/en/7/71/Rabbit_testis.jpg</a:t>
            </a:r>
            <a:r>
              <a:rPr lang="en-US" sz="1400" dirty="0" smtClean="0"/>
              <a:t>  </a:t>
            </a:r>
            <a:r>
              <a:rPr lang="en-US" sz="1400" dirty="0">
                <a:hlinkClick r:id="rId6"/>
              </a:rPr>
              <a:t>http://creativecommons.org/licenses/by-sa/3.0</a:t>
            </a:r>
            <a:r>
              <a:rPr lang="en-US" sz="1400" dirty="0" smtClean="0">
                <a:hlinkClick r:id="rId6"/>
              </a:rPr>
              <a:t>/</a:t>
            </a:r>
            <a:r>
              <a:rPr lang="en-US" sz="1400" dirty="0" smtClean="0"/>
              <a:t>   </a:t>
            </a:r>
            <a:r>
              <a:rPr lang="en-US" sz="1400" dirty="0"/>
              <a:t>No changes were made except to label </a:t>
            </a:r>
            <a:r>
              <a:rPr lang="en-US" sz="1400" dirty="0" err="1"/>
              <a:t>Leydig</a:t>
            </a:r>
            <a:r>
              <a:rPr lang="en-US" sz="1400" dirty="0"/>
              <a:t> cells.(left photo)</a:t>
            </a:r>
          </a:p>
          <a:p>
            <a:r>
              <a:rPr lang="en-US" sz="1400" dirty="0">
                <a:hlinkClick r:id="rId7"/>
              </a:rPr>
              <a:t>http://</a:t>
            </a:r>
            <a:r>
              <a:rPr lang="en-US" sz="1400" dirty="0" smtClean="0">
                <a:hlinkClick r:id="rId7"/>
              </a:rPr>
              <a:t>www.wikidoc.org/index.php/Spermatogenesis</a:t>
            </a:r>
            <a:r>
              <a:rPr lang="en-US" sz="1400" dirty="0" smtClean="0"/>
              <a:t> </a:t>
            </a:r>
            <a:endParaRPr lang="en-US" sz="1400" dirty="0"/>
          </a:p>
          <a:p>
            <a:r>
              <a:rPr lang="en-US" sz="1400" dirty="0">
                <a:hlinkClick r:id="rId6"/>
              </a:rPr>
              <a:t>http://creativecommons.org/licenses/by-sa/3.0</a:t>
            </a:r>
            <a:r>
              <a:rPr lang="en-US" sz="1400" dirty="0" smtClean="0">
                <a:hlinkClick r:id="rId6"/>
              </a:rPr>
              <a:t>/</a:t>
            </a:r>
            <a:r>
              <a:rPr lang="en-US" sz="1400" dirty="0" smtClean="0"/>
              <a:t>  </a:t>
            </a:r>
            <a:r>
              <a:rPr lang="en-US" sz="1400" dirty="0"/>
              <a:t>No changes were made. (right drawing)</a:t>
            </a:r>
          </a:p>
        </p:txBody>
      </p:sp>
      <p:sp>
        <p:nvSpPr>
          <p:cNvPr id="3" name="Rectangle 2"/>
          <p:cNvSpPr/>
          <p:nvPr/>
        </p:nvSpPr>
        <p:spPr>
          <a:xfrm>
            <a:off x="1447800" y="457200"/>
            <a:ext cx="6629399" cy="369332"/>
          </a:xfrm>
          <a:prstGeom prst="rect">
            <a:avLst/>
          </a:prstGeom>
        </p:spPr>
        <p:txBody>
          <a:bodyPr wrap="square">
            <a:spAutoFit/>
          </a:bodyPr>
          <a:lstStyle/>
          <a:p>
            <a:r>
              <a:rPr lang="en-US" dirty="0"/>
              <a:t>Testis Cross Section Showing Stages of Spermatogenesis</a:t>
            </a:r>
          </a:p>
        </p:txBody>
      </p:sp>
      <p:cxnSp>
        <p:nvCxnSpPr>
          <p:cNvPr id="5" name="Straight Arrow Connector 4"/>
          <p:cNvCxnSpPr/>
          <p:nvPr/>
        </p:nvCxnSpPr>
        <p:spPr>
          <a:xfrm flipH="1">
            <a:off x="1981200" y="2133600"/>
            <a:ext cx="20574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009900" y="2133600"/>
            <a:ext cx="102870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79479" y="1948934"/>
            <a:ext cx="867545" cy="646331"/>
          </a:xfrm>
          <a:prstGeom prst="rect">
            <a:avLst/>
          </a:prstGeom>
          <a:noFill/>
        </p:spPr>
        <p:txBody>
          <a:bodyPr wrap="none" rtlCol="0">
            <a:spAutoFit/>
          </a:bodyPr>
          <a:lstStyle/>
          <a:p>
            <a:r>
              <a:rPr lang="en-US" dirty="0" err="1" smtClean="0"/>
              <a:t>Leydig</a:t>
            </a:r>
            <a:endParaRPr lang="en-US" dirty="0" smtClean="0"/>
          </a:p>
          <a:p>
            <a:r>
              <a:rPr lang="en-US" dirty="0" smtClean="0"/>
              <a:t>Cells</a:t>
            </a:r>
            <a:endParaRPr lang="en-US" dirty="0"/>
          </a:p>
        </p:txBody>
      </p:sp>
    </p:spTree>
    <p:extLst>
      <p:ext uri="{BB962C8B-B14F-4D97-AF65-F5344CB8AC3E}">
        <p14:creationId xmlns:p14="http://schemas.microsoft.com/office/powerpoint/2010/main" val="34217085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656</TotalTime>
  <Words>1055</Words>
  <Application>Microsoft Office PowerPoint</Application>
  <PresentationFormat>On-screen Show (4:3)</PresentationFormat>
  <Paragraphs>61</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Civic</vt:lpstr>
      <vt:lpstr>Female and Male  Reproductive Systems</vt:lpstr>
      <vt:lpstr>Ovulation</vt:lpstr>
      <vt:lpstr>PowerPoint Presentation</vt:lpstr>
      <vt:lpstr>Menstrual Cycle</vt:lpstr>
      <vt:lpstr>PowerPoint Presentation</vt:lpstr>
      <vt:lpstr>PowerPoint Presentation</vt:lpstr>
      <vt:lpstr>PowerPoint Presentation</vt:lpstr>
    </vt:vector>
  </TitlesOfParts>
  <Company>OHSU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and Male  Reproductive Systems</dc:title>
  <dc:creator>Lynda Jones</dc:creator>
  <cp:lastModifiedBy>Lynda Jones</cp:lastModifiedBy>
  <cp:revision>50</cp:revision>
  <dcterms:created xsi:type="dcterms:W3CDTF">2015-08-18T23:34:23Z</dcterms:created>
  <dcterms:modified xsi:type="dcterms:W3CDTF">2018-03-20T20:24:09Z</dcterms:modified>
</cp:coreProperties>
</file>