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8" r:id="rId2"/>
    <p:sldMasterId id="2147483680" r:id="rId3"/>
    <p:sldMasterId id="2147483671" r:id="rId4"/>
  </p:sldMasterIdLst>
  <p:notesMasterIdLst>
    <p:notesMasterId r:id="rId33"/>
  </p:notesMasterIdLst>
  <p:handoutMasterIdLst>
    <p:handoutMasterId r:id="rId34"/>
  </p:handoutMasterIdLst>
  <p:sldIdLst>
    <p:sldId id="279" r:id="rId5"/>
    <p:sldId id="312" r:id="rId6"/>
    <p:sldId id="313" r:id="rId7"/>
    <p:sldId id="323" r:id="rId8"/>
    <p:sldId id="321" r:id="rId9"/>
    <p:sldId id="322" r:id="rId10"/>
    <p:sldId id="315" r:id="rId11"/>
    <p:sldId id="300" r:id="rId12"/>
    <p:sldId id="317" r:id="rId13"/>
    <p:sldId id="310" r:id="rId14"/>
    <p:sldId id="324" r:id="rId15"/>
    <p:sldId id="292" r:id="rId16"/>
    <p:sldId id="291" r:id="rId17"/>
    <p:sldId id="320" r:id="rId18"/>
    <p:sldId id="318" r:id="rId19"/>
    <p:sldId id="298" r:id="rId20"/>
    <p:sldId id="290" r:id="rId21"/>
    <p:sldId id="288" r:id="rId22"/>
    <p:sldId id="303" r:id="rId23"/>
    <p:sldId id="306" r:id="rId24"/>
    <p:sldId id="305" r:id="rId25"/>
    <p:sldId id="304" r:id="rId26"/>
    <p:sldId id="302" r:id="rId27"/>
    <p:sldId id="301" r:id="rId28"/>
    <p:sldId id="307" r:id="rId29"/>
    <p:sldId id="308" r:id="rId30"/>
    <p:sldId id="309" r:id="rId31"/>
    <p:sldId id="270" r:id="rId3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2776"/>
    <a:srgbClr val="585E60"/>
    <a:srgbClr val="F6F6F6"/>
    <a:srgbClr val="2F92D5"/>
    <a:srgbClr val="277DCA"/>
    <a:srgbClr val="397EC1"/>
    <a:srgbClr val="364852"/>
    <a:srgbClr val="2F92D4"/>
    <a:srgbClr val="2B91D3"/>
    <a:srgbClr val="0C61A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721" autoAdjust="0"/>
    <p:restoredTop sz="94434" autoAdjust="0"/>
  </p:normalViewPr>
  <p:slideViewPr>
    <p:cSldViewPr snapToGrid="0" snapToObjects="1">
      <p:cViewPr varScale="1">
        <p:scale>
          <a:sx n="109" d="100"/>
          <a:sy n="109" d="100"/>
        </p:scale>
        <p:origin x="129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7" d="100"/>
        <a:sy n="137"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latin typeface="Lato Regular"/>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67D67FC-230E-BC42-A146-28B6DAF9B6E5}" type="datetimeFigureOut">
              <a:rPr lang="en-US" smtClean="0">
                <a:latin typeface="Lato Regular"/>
              </a:rPr>
              <a:t>1/7/2020</a:t>
            </a:fld>
            <a:endParaRPr lang="en-US" dirty="0">
              <a:latin typeface="Lato Regular"/>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latin typeface="Lato Regular"/>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D59A981-CD39-8F44-9CBA-CC2751A8F2A2}" type="slidenum">
              <a:rPr lang="en-US" smtClean="0">
                <a:latin typeface="Lato Regular"/>
              </a:rPr>
              <a:t>‹#›</a:t>
            </a:fld>
            <a:endParaRPr lang="en-US" dirty="0">
              <a:latin typeface="Lato Regular"/>
            </a:endParaRPr>
          </a:p>
        </p:txBody>
      </p:sp>
    </p:spTree>
    <p:extLst>
      <p:ext uri="{BB962C8B-B14F-4D97-AF65-F5344CB8AC3E}">
        <p14:creationId xmlns:p14="http://schemas.microsoft.com/office/powerpoint/2010/main" val="11041463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Lato Regular"/>
              </a:defRPr>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atin typeface="Lato Regular"/>
              </a:defRPr>
            </a:lvl1pPr>
          </a:lstStyle>
          <a:p>
            <a:fld id="{200DEFD9-7FA8-E342-B72A-1D2B906EA29E}" type="datetimeFigureOut">
              <a:rPr lang="en-US" smtClean="0"/>
              <a:pPr/>
              <a:t>1/7/2020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atin typeface="Lato Regular"/>
              </a:defRPr>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atin typeface="Lato Regular"/>
              </a:defRPr>
            </a:lvl1pPr>
          </a:lstStyle>
          <a:p>
            <a:fld id="{F7510C22-AB3E-3144-954A-30AFB7F4824B}" type="slidenum">
              <a:rPr lang="en-US" smtClean="0"/>
              <a:pPr/>
              <a:t>‹#›</a:t>
            </a:fld>
            <a:endParaRPr lang="en-US" dirty="0"/>
          </a:p>
        </p:txBody>
      </p:sp>
    </p:spTree>
    <p:extLst>
      <p:ext uri="{BB962C8B-B14F-4D97-AF65-F5344CB8AC3E}">
        <p14:creationId xmlns:p14="http://schemas.microsoft.com/office/powerpoint/2010/main" val="182804275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Lato Regular"/>
        <a:ea typeface="+mn-ea"/>
        <a:cs typeface="+mn-cs"/>
      </a:defRPr>
    </a:lvl1pPr>
    <a:lvl2pPr marL="457200" algn="l" defTabSz="457200" rtl="0" eaLnBrk="1" latinLnBrk="0" hangingPunct="1">
      <a:defRPr sz="1200" kern="1200">
        <a:solidFill>
          <a:schemeClr val="tx1"/>
        </a:solidFill>
        <a:latin typeface="Lato Regular"/>
        <a:ea typeface="+mn-ea"/>
        <a:cs typeface="+mn-cs"/>
      </a:defRPr>
    </a:lvl2pPr>
    <a:lvl3pPr marL="914400" algn="l" defTabSz="457200" rtl="0" eaLnBrk="1" latinLnBrk="0" hangingPunct="1">
      <a:defRPr sz="1200" kern="1200">
        <a:solidFill>
          <a:schemeClr val="tx1"/>
        </a:solidFill>
        <a:latin typeface="Lato Regular"/>
        <a:ea typeface="+mn-ea"/>
        <a:cs typeface="+mn-cs"/>
      </a:defRPr>
    </a:lvl3pPr>
    <a:lvl4pPr marL="1371600" algn="l" defTabSz="457200" rtl="0" eaLnBrk="1" latinLnBrk="0" hangingPunct="1">
      <a:defRPr sz="1200" kern="1200">
        <a:solidFill>
          <a:schemeClr val="tx1"/>
        </a:solidFill>
        <a:latin typeface="Lato Regular"/>
        <a:ea typeface="+mn-ea"/>
        <a:cs typeface="+mn-cs"/>
      </a:defRPr>
    </a:lvl4pPr>
    <a:lvl5pPr marL="1828800" algn="l" defTabSz="457200" rtl="0" eaLnBrk="1" latinLnBrk="0" hangingPunct="1">
      <a:defRPr sz="1200" kern="1200">
        <a:solidFill>
          <a:schemeClr val="tx1"/>
        </a:solidFill>
        <a:latin typeface="Lato Regular"/>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10C22-AB3E-3144-954A-30AFB7F4824B}"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937898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10C22-AB3E-3144-954A-30AFB7F4824B}" type="slidenum">
              <a:rPr lang="en-US" smtClean="0"/>
              <a:pPr/>
              <a:t>11</a:t>
            </a:fld>
            <a:endParaRPr lang="en-US" dirty="0"/>
          </a:p>
        </p:txBody>
      </p:sp>
    </p:spTree>
    <p:extLst>
      <p:ext uri="{BB962C8B-B14F-4D97-AF65-F5344CB8AC3E}">
        <p14:creationId xmlns:p14="http://schemas.microsoft.com/office/powerpoint/2010/main" val="247581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10C22-AB3E-3144-954A-30AFB7F4824B}" type="slidenum">
              <a:rPr lang="en-US" smtClean="0"/>
              <a:pPr/>
              <a:t>25</a:t>
            </a:fld>
            <a:endParaRPr lang="en-US" dirty="0"/>
          </a:p>
        </p:txBody>
      </p:sp>
    </p:spTree>
    <p:extLst>
      <p:ext uri="{BB962C8B-B14F-4D97-AF65-F5344CB8AC3E}">
        <p14:creationId xmlns:p14="http://schemas.microsoft.com/office/powerpoint/2010/main" val="1302331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10C22-AB3E-3144-954A-30AFB7F4824B}" type="slidenum">
              <a:rPr lang="en-US" smtClean="0"/>
              <a:pPr/>
              <a:t>27</a:t>
            </a:fld>
            <a:endParaRPr lang="en-US" dirty="0"/>
          </a:p>
        </p:txBody>
      </p:sp>
    </p:spTree>
    <p:extLst>
      <p:ext uri="{BB962C8B-B14F-4D97-AF65-F5344CB8AC3E}">
        <p14:creationId xmlns:p14="http://schemas.microsoft.com/office/powerpoint/2010/main" val="1567599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10C22-AB3E-3144-954A-30AFB7F4824B}" type="slidenum">
              <a:rPr lang="en-US" smtClean="0"/>
              <a:pPr/>
              <a:t>28</a:t>
            </a:fld>
            <a:endParaRPr lang="en-US" dirty="0"/>
          </a:p>
        </p:txBody>
      </p:sp>
    </p:spTree>
    <p:extLst>
      <p:ext uri="{BB962C8B-B14F-4D97-AF65-F5344CB8AC3E}">
        <p14:creationId xmlns:p14="http://schemas.microsoft.com/office/powerpoint/2010/main" val="3254188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10C22-AB3E-3144-954A-30AFB7F4824B}"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963646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10C22-AB3E-3144-954A-30AFB7F4824B}"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576797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10C22-AB3E-3144-954A-30AFB7F4824B}"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854827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10C22-AB3E-3144-954A-30AFB7F4824B}"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967268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10C22-AB3E-3144-954A-30AFB7F4824B}"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246448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10C22-AB3E-3144-954A-30AFB7F4824B}" type="slidenum">
              <a:rPr lang="en-US" smtClean="0"/>
              <a:pPr/>
              <a:t>8</a:t>
            </a:fld>
            <a:endParaRPr lang="en-US" dirty="0"/>
          </a:p>
        </p:txBody>
      </p:sp>
    </p:spTree>
    <p:extLst>
      <p:ext uri="{BB962C8B-B14F-4D97-AF65-F5344CB8AC3E}">
        <p14:creationId xmlns:p14="http://schemas.microsoft.com/office/powerpoint/2010/main" val="3157915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10C22-AB3E-3144-954A-30AFB7F4824B}" type="slidenum">
              <a:rPr lang="en-US" smtClean="0"/>
              <a:pPr/>
              <a:t>9</a:t>
            </a:fld>
            <a:endParaRPr lang="en-US" dirty="0"/>
          </a:p>
        </p:txBody>
      </p:sp>
    </p:spTree>
    <p:extLst>
      <p:ext uri="{BB962C8B-B14F-4D97-AF65-F5344CB8AC3E}">
        <p14:creationId xmlns:p14="http://schemas.microsoft.com/office/powerpoint/2010/main" val="3564270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10C22-AB3E-3144-954A-30AFB7F4824B}" type="slidenum">
              <a:rPr lang="en-US" smtClean="0"/>
              <a:pPr/>
              <a:t>10</a:t>
            </a:fld>
            <a:endParaRPr lang="en-US" dirty="0"/>
          </a:p>
        </p:txBody>
      </p:sp>
    </p:spTree>
    <p:extLst>
      <p:ext uri="{BB962C8B-B14F-4D97-AF65-F5344CB8AC3E}">
        <p14:creationId xmlns:p14="http://schemas.microsoft.com/office/powerpoint/2010/main" val="3941061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line and Subhea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75987" y="693203"/>
            <a:ext cx="7176482" cy="953787"/>
          </a:xfrm>
        </p:spPr>
        <p:txBody>
          <a:bodyPr>
            <a:normAutofit/>
          </a:bodyPr>
          <a:lstStyle>
            <a:lvl1pPr algn="l">
              <a:defRPr sz="4000">
                <a:solidFill>
                  <a:schemeClr val="accent4"/>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975987" y="1658751"/>
            <a:ext cx="7176482" cy="1269892"/>
          </a:xfrm>
        </p:spPr>
        <p:txBody>
          <a:bodyPr>
            <a:normAutofit/>
          </a:bodyPr>
          <a:lstStyle>
            <a:lvl1pPr marL="0" indent="0" algn="l">
              <a:buNone/>
              <a:defRPr sz="1800">
                <a:solidFill>
                  <a:schemeClr val="tx1"/>
                </a:solidFill>
                <a:latin typeface="Noto Serif"/>
                <a:cs typeface="Noto Serif"/>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Text Placeholder 4"/>
          <p:cNvSpPr>
            <a:spLocks noGrp="1"/>
          </p:cNvSpPr>
          <p:nvPr>
            <p:ph type="body" sz="quarter" idx="10" hasCustomPrompt="1"/>
          </p:nvPr>
        </p:nvSpPr>
        <p:spPr>
          <a:xfrm>
            <a:off x="975987" y="3681470"/>
            <a:ext cx="7175500" cy="1598613"/>
          </a:xfrm>
        </p:spPr>
        <p:txBody>
          <a:bodyPr>
            <a:noAutofit/>
          </a:bodyPr>
          <a:lstStyle>
            <a:lvl1pPr marL="0" indent="0">
              <a:buNone/>
              <a:defRPr sz="1800">
                <a:solidFill>
                  <a:srgbClr val="585E60"/>
                </a:solidFill>
                <a:latin typeface="Noto Serif"/>
                <a:cs typeface="Noto Serif"/>
              </a:defRPr>
            </a:lvl1pPr>
            <a:lvl2pPr marL="457200" indent="0">
              <a:buNone/>
              <a:defRPr sz="1800">
                <a:latin typeface="Noto Serif"/>
                <a:cs typeface="Noto Serif"/>
              </a:defRPr>
            </a:lvl2pPr>
            <a:lvl3pPr marL="914400" indent="0">
              <a:buNone/>
              <a:defRPr sz="1800">
                <a:latin typeface="Noto Serif"/>
                <a:cs typeface="Noto Serif"/>
              </a:defRPr>
            </a:lvl3pPr>
            <a:lvl4pPr marL="1371600" indent="0">
              <a:buNone/>
              <a:defRPr sz="1800">
                <a:latin typeface="Noto Serif"/>
                <a:cs typeface="Noto Serif"/>
              </a:defRPr>
            </a:lvl4pPr>
            <a:lvl5pPr marL="1828800" indent="0">
              <a:buNone/>
              <a:defRPr sz="1800">
                <a:latin typeface="Noto Serif"/>
                <a:cs typeface="Noto Serif"/>
              </a:defRPr>
            </a:lvl5pPr>
          </a:lstStyle>
          <a:p>
            <a:pPr lvl="0"/>
            <a:r>
              <a:rPr lang="en-US" dirty="0" smtClean="0"/>
              <a:t>Click to edit master text styles</a:t>
            </a:r>
          </a:p>
        </p:txBody>
      </p:sp>
      <p:sp>
        <p:nvSpPr>
          <p:cNvPr id="8" name="Text Placeholder 7"/>
          <p:cNvSpPr>
            <a:spLocks noGrp="1"/>
          </p:cNvSpPr>
          <p:nvPr>
            <p:ph type="body" sz="quarter" idx="11" hasCustomPrompt="1"/>
          </p:nvPr>
        </p:nvSpPr>
        <p:spPr>
          <a:xfrm>
            <a:off x="976313" y="3139753"/>
            <a:ext cx="7175500" cy="459107"/>
          </a:xfrm>
        </p:spPr>
        <p:txBody>
          <a:bodyPr/>
          <a:lstStyle>
            <a:lvl1pPr marL="0" indent="0">
              <a:buNone/>
              <a:defRPr baseline="0">
                <a:solidFill>
                  <a:schemeClr val="accent2"/>
                </a:solidFill>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add subhead</a:t>
            </a:r>
            <a:endParaRPr lang="en-US" dirty="0"/>
          </a:p>
        </p:txBody>
      </p:sp>
      <p:sp>
        <p:nvSpPr>
          <p:cNvPr id="6" name="Slide Number Placeholder 5"/>
          <p:cNvSpPr>
            <a:spLocks noGrp="1"/>
          </p:cNvSpPr>
          <p:nvPr userDrawn="1"/>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659014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Gray Headline and Bulleted Lis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811362" y="687189"/>
            <a:ext cx="753443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811213" y="1886221"/>
            <a:ext cx="7534275" cy="3011487"/>
          </a:xfrm>
        </p:spPr>
        <p:txBody>
          <a:bodyPr/>
          <a:lstStyle>
            <a:lvl1pPr>
              <a:lnSpc>
                <a:spcPct val="130000"/>
              </a:lnSpc>
              <a:defRPr/>
            </a:lvl1pPr>
            <a:lvl2pPr>
              <a:lnSpc>
                <a:spcPct val="130000"/>
              </a:lnSpc>
              <a:defRPr/>
            </a:lvl2pPr>
            <a:lvl3pPr>
              <a:lnSpc>
                <a:spcPct val="130000"/>
              </a:lnSpc>
              <a:defRPr/>
            </a:lvl3pPr>
            <a:lvl4pPr>
              <a:lnSpc>
                <a:spcPct val="130000"/>
              </a:lnSpc>
              <a:defRPr/>
            </a:lvl4pPr>
            <a:lvl5pPr>
              <a:lnSpc>
                <a:spcPct val="13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userDrawn="1"/>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bg1"/>
                </a:solidFill>
                <a:latin typeface="Noto Serif" charset="0"/>
                <a:ea typeface="Noto Serif" charset="0"/>
                <a:cs typeface="Noto Serif" charset="0"/>
              </a:rPr>
              <a:pPr algn="l"/>
              <a:t>‹#›</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4123668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hort Drop Quote, La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6858000"/>
          </a:xfrm>
        </p:spPr>
        <p:txBody>
          <a:bodyPr/>
          <a:lstStyle>
            <a:lvl1pPr marL="0" indent="0">
              <a:buNone/>
              <a:defRPr/>
            </a:lvl1pPr>
          </a:lstStyle>
          <a:p>
            <a:endParaRPr lang="en-US" dirty="0"/>
          </a:p>
        </p:txBody>
      </p:sp>
      <p:sp>
        <p:nvSpPr>
          <p:cNvPr id="4" name="Title Placeholder 1"/>
          <p:cNvSpPr>
            <a:spLocks noGrp="1"/>
          </p:cNvSpPr>
          <p:nvPr>
            <p:ph type="title" hasCustomPrompt="1"/>
          </p:nvPr>
        </p:nvSpPr>
        <p:spPr>
          <a:xfrm>
            <a:off x="1940215" y="2010661"/>
            <a:ext cx="5300242" cy="3104177"/>
          </a:xfrm>
          <a:prstGeom prst="rect">
            <a:avLst/>
          </a:prstGeom>
        </p:spPr>
        <p:txBody>
          <a:bodyPr vert="horz" lIns="91440" tIns="45720" rIns="91440" bIns="45720" rtlCol="0" anchor="ctr">
            <a:normAutofit/>
          </a:bodyPr>
          <a:lstStyle>
            <a:lvl1pPr marL="228600" indent="-173736" algn="l">
              <a:defRPr baseline="0"/>
            </a:lvl1pPr>
          </a:lstStyle>
          <a:p>
            <a:r>
              <a:rPr lang="en-US" dirty="0" smtClean="0"/>
              <a:t>“Click to edit drop quote”</a:t>
            </a:r>
            <a:br>
              <a:rPr lang="en-US" dirty="0" smtClean="0"/>
            </a:br>
            <a:endParaRPr lang="en-US" dirty="0"/>
          </a:p>
        </p:txBody>
      </p:sp>
    </p:spTree>
    <p:extLst>
      <p:ext uri="{BB962C8B-B14F-4D97-AF65-F5344CB8AC3E}">
        <p14:creationId xmlns:p14="http://schemas.microsoft.com/office/powerpoint/2010/main" val="4088788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White Box Short Drop Quot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6858000"/>
          </a:xfrm>
        </p:spPr>
        <p:txBody>
          <a:bodyPr/>
          <a:lstStyle/>
          <a:p>
            <a:endParaRPr lang="en-US" dirty="0"/>
          </a:p>
        </p:txBody>
      </p:sp>
      <p:sp>
        <p:nvSpPr>
          <p:cNvPr id="4" name="Rectangle 3"/>
          <p:cNvSpPr/>
          <p:nvPr userDrawn="1"/>
        </p:nvSpPr>
        <p:spPr>
          <a:xfrm>
            <a:off x="1023021" y="1059712"/>
            <a:ext cx="7114125" cy="4738575"/>
          </a:xfrm>
          <a:prstGeom prst="rect">
            <a:avLst/>
          </a:prstGeom>
          <a:solidFill>
            <a:schemeClr val="bg1">
              <a:alpha val="7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Regular"/>
            </a:endParaRPr>
          </a:p>
        </p:txBody>
      </p:sp>
      <p:sp>
        <p:nvSpPr>
          <p:cNvPr id="5" name="Title Placeholder 1"/>
          <p:cNvSpPr>
            <a:spLocks noGrp="1"/>
          </p:cNvSpPr>
          <p:nvPr>
            <p:ph type="title" hasCustomPrompt="1"/>
          </p:nvPr>
        </p:nvSpPr>
        <p:spPr>
          <a:xfrm>
            <a:off x="1940215" y="2010661"/>
            <a:ext cx="5300242" cy="3104177"/>
          </a:xfrm>
          <a:prstGeom prst="rect">
            <a:avLst/>
          </a:prstGeom>
        </p:spPr>
        <p:txBody>
          <a:bodyPr vert="horz" lIns="91440" tIns="45720" rIns="91440" bIns="45720" rtlCol="0" anchor="ctr">
            <a:normAutofit/>
          </a:bodyPr>
          <a:lstStyle>
            <a:lvl1pPr marL="228600" indent="-173736" algn="l">
              <a:defRPr baseline="0"/>
            </a:lvl1pPr>
          </a:lstStyle>
          <a:p>
            <a:r>
              <a:rPr lang="en-US" dirty="0" smtClean="0"/>
              <a:t>“Click to edit drop quote”</a:t>
            </a:r>
            <a:br>
              <a:rPr lang="en-US" dirty="0" smtClean="0"/>
            </a:br>
            <a:endParaRPr lang="en-US" dirty="0"/>
          </a:p>
        </p:txBody>
      </p:sp>
    </p:spTree>
    <p:extLst>
      <p:ext uri="{BB962C8B-B14F-4D97-AF65-F5344CB8AC3E}">
        <p14:creationId xmlns:p14="http://schemas.microsoft.com/office/powerpoint/2010/main" val="1839495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11633599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76184" y="482088"/>
            <a:ext cx="8031317" cy="58203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Tree>
    <p:extLst>
      <p:ext uri="{BB962C8B-B14F-4D97-AF65-F5344CB8AC3E}">
        <p14:creationId xmlns:p14="http://schemas.microsoft.com/office/powerpoint/2010/main" val="87431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03316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ide Photo and Bullet Text w/Logo">
    <p:spTree>
      <p:nvGrpSpPr>
        <p:cNvPr id="1" name=""/>
        <p:cNvGrpSpPr/>
        <p:nvPr/>
      </p:nvGrpSpPr>
      <p:grpSpPr>
        <a:xfrm>
          <a:off x="0" y="0"/>
          <a:ext cx="0" cy="0"/>
          <a:chOff x="0" y="0"/>
          <a:chExt cx="0" cy="0"/>
        </a:xfrm>
      </p:grpSpPr>
      <p:sp>
        <p:nvSpPr>
          <p:cNvPr id="8" name="Picture Placeholder 2"/>
          <p:cNvSpPr>
            <a:spLocks noGrp="1"/>
          </p:cNvSpPr>
          <p:nvPr>
            <p:ph type="pic" idx="1"/>
          </p:nvPr>
        </p:nvSpPr>
        <p:spPr>
          <a:xfrm>
            <a:off x="0" y="0"/>
            <a:ext cx="2445847"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itle Placeholder 1"/>
          <p:cNvSpPr>
            <a:spLocks noGrp="1"/>
          </p:cNvSpPr>
          <p:nvPr>
            <p:ph type="title" hasCustomPrompt="1"/>
          </p:nvPr>
        </p:nvSpPr>
        <p:spPr>
          <a:xfrm>
            <a:off x="3174898" y="682610"/>
            <a:ext cx="5467880" cy="752528"/>
          </a:xfrm>
          <a:prstGeom prst="rect">
            <a:avLst/>
          </a:prstGeom>
        </p:spPr>
        <p:txBody>
          <a:bodyPr vert="horz" lIns="91440" tIns="45720" rIns="91440" bIns="45720" rtlCol="0" anchor="ctr">
            <a:noAutofit/>
          </a:bodyPr>
          <a:lstStyle>
            <a:lvl1pPr algn="l">
              <a:defRPr sz="3200"/>
            </a:lvl1pPr>
          </a:lstStyle>
          <a:p>
            <a:r>
              <a:rPr lang="en-US" dirty="0" smtClean="0"/>
              <a:t>Click to edit master title style</a:t>
            </a:r>
            <a:endParaRPr lang="en-US" dirty="0"/>
          </a:p>
        </p:txBody>
      </p:sp>
      <p:sp>
        <p:nvSpPr>
          <p:cNvPr id="10" name="Text Placeholder 2"/>
          <p:cNvSpPr>
            <a:spLocks noGrp="1"/>
          </p:cNvSpPr>
          <p:nvPr>
            <p:ph idx="10" hasCustomPrompt="1"/>
          </p:nvPr>
        </p:nvSpPr>
        <p:spPr>
          <a:xfrm>
            <a:off x="3174898" y="1540962"/>
            <a:ext cx="5300242" cy="3314757"/>
          </a:xfrm>
          <a:prstGeom prst="rect">
            <a:avLst/>
          </a:prstGeom>
        </p:spPr>
        <p:txBody>
          <a:bodyPr vert="horz" lIns="91440" tIns="45720" rIns="91440" bIns="45720" rtlCol="0">
            <a:normAutofit/>
          </a:bodyPr>
          <a:lstStyle>
            <a:lvl1pPr>
              <a:lnSpc>
                <a:spcPct val="130000"/>
              </a:lnSpc>
              <a:defRPr sz="2000">
                <a:solidFill>
                  <a:srgbClr val="585E60"/>
                </a:solidFill>
                <a:latin typeface="Noto Serif"/>
                <a:cs typeface="Noto Serif"/>
              </a:defRPr>
            </a:lvl1pPr>
            <a:lvl2pPr>
              <a:lnSpc>
                <a:spcPct val="130000"/>
              </a:lnSpc>
              <a:defRPr sz="2000">
                <a:solidFill>
                  <a:srgbClr val="585E60"/>
                </a:solidFill>
                <a:latin typeface="Noto Serif"/>
                <a:cs typeface="Noto Serif"/>
              </a:defRPr>
            </a:lvl2pPr>
            <a:lvl3pPr>
              <a:lnSpc>
                <a:spcPct val="130000"/>
              </a:lnSpc>
              <a:defRPr sz="2000">
                <a:solidFill>
                  <a:srgbClr val="585E60"/>
                </a:solidFill>
                <a:latin typeface="Noto Serif"/>
                <a:cs typeface="Noto Serif"/>
              </a:defRPr>
            </a:lvl3pPr>
            <a:lvl4pPr>
              <a:lnSpc>
                <a:spcPct val="130000"/>
              </a:lnSpc>
              <a:defRPr sz="2000">
                <a:solidFill>
                  <a:srgbClr val="585E60"/>
                </a:solidFill>
                <a:latin typeface="Noto Serif"/>
                <a:cs typeface="Noto Serif"/>
              </a:defRPr>
            </a:lvl4pPr>
            <a:lvl5pPr>
              <a:lnSpc>
                <a:spcPct val="130000"/>
              </a:lnSpc>
              <a:defRPr sz="2000">
                <a:solidFill>
                  <a:srgbClr val="585E60"/>
                </a:solidFill>
                <a:latin typeface="Noto Serif"/>
                <a:cs typeface="Noto Seri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userDrawn="1"/>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37859746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y Heading and Subhead w/Logo">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976313" y="693203"/>
            <a:ext cx="7176482" cy="953787"/>
          </a:xfrm>
        </p:spPr>
        <p:txBody>
          <a:bodyPr>
            <a:normAutofit/>
          </a:bodyPr>
          <a:lstStyle>
            <a:lvl1pPr algn="l">
              <a:defRPr sz="4000"/>
            </a:lvl1pPr>
          </a:lstStyle>
          <a:p>
            <a:r>
              <a:rPr lang="en-US" dirty="0" smtClean="0"/>
              <a:t>Click to edit master title style</a:t>
            </a:r>
            <a:endParaRPr lang="en-US" dirty="0"/>
          </a:p>
        </p:txBody>
      </p:sp>
      <p:sp>
        <p:nvSpPr>
          <p:cNvPr id="5" name="Subtitle 2"/>
          <p:cNvSpPr>
            <a:spLocks noGrp="1"/>
          </p:cNvSpPr>
          <p:nvPr>
            <p:ph type="subTitle" idx="1" hasCustomPrompt="1"/>
          </p:nvPr>
        </p:nvSpPr>
        <p:spPr>
          <a:xfrm>
            <a:off x="976313" y="1776331"/>
            <a:ext cx="7176482" cy="1269892"/>
          </a:xfrm>
        </p:spPr>
        <p:txBody>
          <a:bodyPr>
            <a:normAutofit/>
          </a:bodyPr>
          <a:lstStyle>
            <a:lvl1pPr marL="0" indent="0" algn="l">
              <a:buNone/>
              <a:defRPr sz="1800">
                <a:solidFill>
                  <a:srgbClr val="FFFFFF"/>
                </a:solidFill>
                <a:latin typeface="Noto Serif"/>
                <a:cs typeface="Noto Serif"/>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Text Placeholder 4"/>
          <p:cNvSpPr>
            <a:spLocks noGrp="1"/>
          </p:cNvSpPr>
          <p:nvPr>
            <p:ph type="body" sz="quarter" idx="10" hasCustomPrompt="1"/>
          </p:nvPr>
        </p:nvSpPr>
        <p:spPr>
          <a:xfrm>
            <a:off x="976313" y="3693228"/>
            <a:ext cx="7175500" cy="1598613"/>
          </a:xfrm>
        </p:spPr>
        <p:txBody>
          <a:bodyPr>
            <a:noAutofit/>
          </a:bodyPr>
          <a:lstStyle>
            <a:lvl1pPr marL="0" indent="0">
              <a:buNone/>
              <a:defRPr sz="1800">
                <a:latin typeface="Noto Serif"/>
                <a:cs typeface="Noto Serif"/>
              </a:defRPr>
            </a:lvl1pPr>
            <a:lvl2pPr marL="457200" indent="0">
              <a:buNone/>
              <a:defRPr sz="1800">
                <a:latin typeface="Noto Serif"/>
                <a:cs typeface="Noto Serif"/>
              </a:defRPr>
            </a:lvl2pPr>
            <a:lvl3pPr marL="914400" indent="0">
              <a:buNone/>
              <a:defRPr sz="1800">
                <a:latin typeface="Noto Serif"/>
                <a:cs typeface="Noto Serif"/>
              </a:defRPr>
            </a:lvl3pPr>
            <a:lvl4pPr marL="1371600" indent="0">
              <a:buNone/>
              <a:defRPr sz="1800">
                <a:latin typeface="Noto Serif"/>
                <a:cs typeface="Noto Serif"/>
              </a:defRPr>
            </a:lvl4pPr>
            <a:lvl5pPr marL="1828800" indent="0">
              <a:buNone/>
              <a:defRPr sz="1800">
                <a:latin typeface="Noto Serif"/>
                <a:cs typeface="Noto Serif"/>
              </a:defRPr>
            </a:lvl5pPr>
          </a:lstStyle>
          <a:p>
            <a:pPr lvl="0"/>
            <a:r>
              <a:rPr lang="en-US" dirty="0" smtClean="0"/>
              <a:t>Click to edit master text styles</a:t>
            </a:r>
          </a:p>
        </p:txBody>
      </p:sp>
      <p:sp>
        <p:nvSpPr>
          <p:cNvPr id="7" name="Text Placeholder 7"/>
          <p:cNvSpPr>
            <a:spLocks noGrp="1"/>
          </p:cNvSpPr>
          <p:nvPr>
            <p:ph type="body" sz="quarter" idx="11" hasCustomPrompt="1"/>
          </p:nvPr>
        </p:nvSpPr>
        <p:spPr>
          <a:xfrm>
            <a:off x="976639" y="3139753"/>
            <a:ext cx="7175500" cy="459107"/>
          </a:xfrm>
        </p:spPr>
        <p:txBody>
          <a:bodyPr>
            <a:normAutofit/>
          </a:bodyPr>
          <a:lstStyle>
            <a:lvl1pPr marL="0" indent="0">
              <a:buNone/>
              <a:defRPr sz="2400" baseline="0">
                <a:solidFill>
                  <a:schemeClr val="bg1"/>
                </a:solidFill>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add subhead</a:t>
            </a:r>
            <a:endParaRPr lang="en-US" dirty="0"/>
          </a:p>
        </p:txBody>
      </p:sp>
      <p:sp>
        <p:nvSpPr>
          <p:cNvPr id="8" name="Slide Number Placeholder 5"/>
          <p:cNvSpPr>
            <a:spLocks noGrp="1"/>
          </p:cNvSpPr>
          <p:nvPr userDrawn="1"/>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bg1"/>
                </a:solidFill>
                <a:latin typeface="Noto Serif" charset="0"/>
                <a:ea typeface="Noto Serif" charset="0"/>
                <a:cs typeface="Noto Serif" charset="0"/>
              </a:rPr>
              <a:pPr algn="l"/>
              <a:t>‹#›</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361163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ay Headline and Bulleted Lis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811362" y="687189"/>
            <a:ext cx="753443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811213" y="1886221"/>
            <a:ext cx="7534275" cy="3011487"/>
          </a:xfrm>
        </p:spPr>
        <p:txBody>
          <a:bodyPr/>
          <a:lstStyle>
            <a:lvl1pPr>
              <a:lnSpc>
                <a:spcPct val="130000"/>
              </a:lnSpc>
              <a:defRPr/>
            </a:lvl1pPr>
            <a:lvl2pPr>
              <a:lnSpc>
                <a:spcPct val="130000"/>
              </a:lnSpc>
              <a:defRPr/>
            </a:lvl2pPr>
            <a:lvl3pPr>
              <a:lnSpc>
                <a:spcPct val="130000"/>
              </a:lnSpc>
              <a:defRPr/>
            </a:lvl3pPr>
            <a:lvl4pPr>
              <a:lnSpc>
                <a:spcPct val="130000"/>
              </a:lnSpc>
              <a:defRPr/>
            </a:lvl4pPr>
            <a:lvl5pPr>
              <a:lnSpc>
                <a:spcPct val="13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userDrawn="1"/>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bg1"/>
                </a:solidFill>
                <a:latin typeface="Noto Serif" charset="0"/>
                <a:ea typeface="Noto Serif" charset="0"/>
                <a:cs typeface="Noto Serif" charset="0"/>
              </a:rPr>
              <a:pPr algn="l"/>
              <a:t>‹#›</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38929796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ray Short Drop Quote ">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1940215" y="1774101"/>
            <a:ext cx="5585469" cy="3340740"/>
          </a:xfrm>
        </p:spPr>
        <p:txBody>
          <a:bodyPr>
            <a:normAutofit/>
          </a:bodyPr>
          <a:lstStyle>
            <a:lvl1pPr marL="228600" indent="-173736">
              <a:buNone/>
              <a:defRPr sz="4400" b="0" i="0" baseline="0">
                <a:latin typeface="Lato Regular"/>
                <a:cs typeface="Lato Regular"/>
              </a:defRPr>
            </a:lvl1pPr>
            <a:lvl2pPr>
              <a:defRPr b="0" i="0">
                <a:latin typeface="Lato Light"/>
                <a:cs typeface="Lato Light"/>
              </a:defRPr>
            </a:lvl2pPr>
            <a:lvl3pPr>
              <a:defRPr b="0" i="0">
                <a:latin typeface="Lato Light"/>
                <a:cs typeface="Lato Light"/>
              </a:defRPr>
            </a:lvl3pPr>
            <a:lvl4pPr>
              <a:defRPr b="0" i="0">
                <a:latin typeface="Lato Light"/>
                <a:cs typeface="Lato Light"/>
              </a:defRPr>
            </a:lvl4pPr>
            <a:lvl5pPr>
              <a:defRPr b="0" i="0">
                <a:latin typeface="Lato Light"/>
                <a:cs typeface="Lato Light"/>
              </a:defRPr>
            </a:lvl5pPr>
          </a:lstStyle>
          <a:p>
            <a:pPr lvl="0"/>
            <a:r>
              <a:rPr lang="en-US" dirty="0" smtClean="0"/>
              <a:t>“Click to edit drop quote style”</a:t>
            </a:r>
          </a:p>
        </p:txBody>
      </p:sp>
      <p:sp>
        <p:nvSpPr>
          <p:cNvPr id="3" name="Slide Number Placeholder 5"/>
          <p:cNvSpPr>
            <a:spLocks noGrp="1"/>
          </p:cNvSpPr>
          <p:nvPr userDrawn="1"/>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bg1"/>
                </a:solidFill>
                <a:latin typeface="Noto Serif" charset="0"/>
                <a:ea typeface="Noto Serif" charset="0"/>
                <a:cs typeface="Noto Serif" charset="0"/>
              </a:rPr>
              <a:pPr algn="l"/>
              <a:t>‹#›</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1616783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line and Bulleted Lis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811362" y="693735"/>
            <a:ext cx="7534430" cy="1143000"/>
          </a:xfrm>
          <a:prstGeom prst="rect">
            <a:avLst/>
          </a:prstGeom>
        </p:spPr>
        <p:txBody>
          <a:bodyPr vert="horz" lIns="91440" tIns="45720" rIns="91440" bIns="45720" rtlCol="0" anchor="ctr">
            <a:normAutofit/>
          </a:bodyPr>
          <a:lstStyle>
            <a:lvl1pPr algn="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811213" y="1917626"/>
            <a:ext cx="7534275" cy="2938995"/>
          </a:xfrm>
        </p:spPr>
        <p:txBody>
          <a:bodyPr/>
          <a:lstStyle>
            <a:lvl1pPr>
              <a:lnSpc>
                <a:spcPct val="130000"/>
              </a:lnSpc>
              <a:defRPr>
                <a:solidFill>
                  <a:srgbClr val="585E60"/>
                </a:solidFill>
                <a:latin typeface="Noto Serif"/>
                <a:cs typeface="Noto Serif"/>
              </a:defRPr>
            </a:lvl1pPr>
            <a:lvl2pPr>
              <a:lnSpc>
                <a:spcPct val="130000"/>
              </a:lnSpc>
              <a:defRPr>
                <a:solidFill>
                  <a:srgbClr val="585E60"/>
                </a:solidFill>
                <a:latin typeface="Noto Serif"/>
                <a:cs typeface="Noto Serif"/>
              </a:defRPr>
            </a:lvl2pPr>
            <a:lvl3pPr>
              <a:lnSpc>
                <a:spcPct val="130000"/>
              </a:lnSpc>
              <a:defRPr>
                <a:solidFill>
                  <a:srgbClr val="585E60"/>
                </a:solidFill>
                <a:latin typeface="Noto Serif"/>
                <a:cs typeface="Noto Serif"/>
              </a:defRPr>
            </a:lvl3pPr>
            <a:lvl4pPr>
              <a:lnSpc>
                <a:spcPct val="130000"/>
              </a:lnSpc>
              <a:defRPr>
                <a:solidFill>
                  <a:srgbClr val="585E60"/>
                </a:solidFill>
                <a:latin typeface="Noto Serif"/>
                <a:cs typeface="Noto Serif"/>
              </a:defRPr>
            </a:lvl4pPr>
            <a:lvl5pPr>
              <a:lnSpc>
                <a:spcPct val="130000"/>
              </a:lnSpc>
              <a:defRPr>
                <a:solidFill>
                  <a:srgbClr val="585E60"/>
                </a:solidFill>
                <a:latin typeface="Noto Serif"/>
                <a:cs typeface="Noto Seri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userDrawn="1"/>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18347473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ray Blank w/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92586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ay Long Drop Quote, Noto Serif">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02922" y="980126"/>
            <a:ext cx="7604983" cy="3370427"/>
          </a:xfrm>
        </p:spPr>
        <p:txBody>
          <a:bodyPr>
            <a:normAutofit/>
          </a:bodyPr>
          <a:lstStyle>
            <a:lvl1pPr algn="l">
              <a:lnSpc>
                <a:spcPct val="120000"/>
              </a:lnSpc>
              <a:defRPr sz="2800" baseline="0">
                <a:solidFill>
                  <a:schemeClr val="bg1"/>
                </a:solidFill>
                <a:latin typeface="Noto Serif"/>
                <a:cs typeface="Noto Serif"/>
              </a:defRPr>
            </a:lvl1pPr>
          </a:lstStyle>
          <a:p>
            <a:r>
              <a:rPr lang="en-US" dirty="0" smtClean="0"/>
              <a:t>Click to add long drop quote. Click to add long drop quote. Click to add long drop quote. Click to add long drop quote. Click to add long drop quote. Click to add long drop quote. Click to add long drop quote. Click to add long drop quote. Click to add long drop quote. Click to add long drop quote.</a:t>
            </a:r>
            <a:endParaRPr lang="en-US" dirty="0"/>
          </a:p>
        </p:txBody>
      </p:sp>
      <p:sp>
        <p:nvSpPr>
          <p:cNvPr id="4" name="Text Placeholder 4"/>
          <p:cNvSpPr>
            <a:spLocks noGrp="1"/>
          </p:cNvSpPr>
          <p:nvPr>
            <p:ph type="body" sz="quarter" idx="10" hasCustomPrompt="1"/>
          </p:nvPr>
        </p:nvSpPr>
        <p:spPr>
          <a:xfrm>
            <a:off x="802922" y="4779720"/>
            <a:ext cx="4111625" cy="504825"/>
          </a:xfrm>
        </p:spPr>
        <p:txBody>
          <a:bodyPr/>
          <a:lstStyle>
            <a:lvl1pPr marL="0" indent="0">
              <a:buNone/>
              <a:defRPr sz="2000"/>
            </a:lvl1pPr>
          </a:lstStyle>
          <a:p>
            <a:pPr lvl="0"/>
            <a:r>
              <a:rPr lang="en-US" dirty="0" smtClean="0"/>
              <a:t>— Click to add attribution</a:t>
            </a:r>
            <a:endParaRPr lang="en-US" dirty="0"/>
          </a:p>
        </p:txBody>
      </p:sp>
      <p:sp>
        <p:nvSpPr>
          <p:cNvPr id="5" name="Slide Number Placeholder 5"/>
          <p:cNvSpPr>
            <a:spLocks noGrp="1"/>
          </p:cNvSpPr>
          <p:nvPr userDrawn="1"/>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bg1"/>
                </a:solidFill>
                <a:latin typeface="Noto Serif" charset="0"/>
                <a:ea typeface="Noto Serif" charset="0"/>
                <a:cs typeface="Noto Serif" charset="0"/>
              </a:rPr>
              <a:pPr algn="l"/>
              <a:t>‹#›</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31912443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Grey 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585E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64852"/>
              </a:solidFill>
              <a:latin typeface="Lato Regular"/>
            </a:endParaRPr>
          </a:p>
        </p:txBody>
      </p:sp>
    </p:spTree>
    <p:extLst>
      <p:ext uri="{BB962C8B-B14F-4D97-AF65-F5344CB8AC3E}">
        <p14:creationId xmlns:p14="http://schemas.microsoft.com/office/powerpoint/2010/main" val="719086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de Photo and Bullet Text w/Logo">
    <p:spTree>
      <p:nvGrpSpPr>
        <p:cNvPr id="1" name=""/>
        <p:cNvGrpSpPr/>
        <p:nvPr/>
      </p:nvGrpSpPr>
      <p:grpSpPr>
        <a:xfrm>
          <a:off x="0" y="0"/>
          <a:ext cx="0" cy="0"/>
          <a:chOff x="0" y="0"/>
          <a:chExt cx="0" cy="0"/>
        </a:xfrm>
      </p:grpSpPr>
      <p:sp>
        <p:nvSpPr>
          <p:cNvPr id="8" name="Picture Placeholder 2"/>
          <p:cNvSpPr>
            <a:spLocks noGrp="1"/>
          </p:cNvSpPr>
          <p:nvPr>
            <p:ph type="pic" idx="1"/>
          </p:nvPr>
        </p:nvSpPr>
        <p:spPr>
          <a:xfrm>
            <a:off x="0" y="0"/>
            <a:ext cx="2445847"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itle Placeholder 1"/>
          <p:cNvSpPr>
            <a:spLocks noGrp="1"/>
          </p:cNvSpPr>
          <p:nvPr>
            <p:ph type="title" hasCustomPrompt="1"/>
          </p:nvPr>
        </p:nvSpPr>
        <p:spPr>
          <a:xfrm>
            <a:off x="3174898" y="682610"/>
            <a:ext cx="5467880" cy="752528"/>
          </a:xfrm>
          <a:prstGeom prst="rect">
            <a:avLst/>
          </a:prstGeom>
        </p:spPr>
        <p:txBody>
          <a:bodyPr vert="horz" lIns="91440" tIns="45720" rIns="91440" bIns="45720" rtlCol="0" anchor="ctr">
            <a:noAutofit/>
          </a:bodyPr>
          <a:lstStyle>
            <a:lvl1pPr algn="l">
              <a:defRPr sz="3200"/>
            </a:lvl1pPr>
          </a:lstStyle>
          <a:p>
            <a:r>
              <a:rPr lang="en-US" dirty="0" smtClean="0"/>
              <a:t>Click to edit master title style</a:t>
            </a:r>
            <a:endParaRPr lang="en-US" dirty="0"/>
          </a:p>
        </p:txBody>
      </p:sp>
      <p:sp>
        <p:nvSpPr>
          <p:cNvPr id="10" name="Text Placeholder 2"/>
          <p:cNvSpPr>
            <a:spLocks noGrp="1"/>
          </p:cNvSpPr>
          <p:nvPr>
            <p:ph idx="10" hasCustomPrompt="1"/>
          </p:nvPr>
        </p:nvSpPr>
        <p:spPr>
          <a:xfrm>
            <a:off x="3174898" y="1540962"/>
            <a:ext cx="5300242" cy="3314757"/>
          </a:xfrm>
          <a:prstGeom prst="rect">
            <a:avLst/>
          </a:prstGeom>
        </p:spPr>
        <p:txBody>
          <a:bodyPr vert="horz" lIns="91440" tIns="45720" rIns="91440" bIns="45720" rtlCol="0">
            <a:normAutofit/>
          </a:bodyPr>
          <a:lstStyle>
            <a:lvl1pPr>
              <a:lnSpc>
                <a:spcPct val="130000"/>
              </a:lnSpc>
              <a:defRPr sz="2000">
                <a:solidFill>
                  <a:srgbClr val="585E60"/>
                </a:solidFill>
                <a:latin typeface="Noto Serif"/>
                <a:cs typeface="Noto Serif"/>
              </a:defRPr>
            </a:lvl1pPr>
            <a:lvl2pPr>
              <a:lnSpc>
                <a:spcPct val="130000"/>
              </a:lnSpc>
              <a:defRPr sz="2000">
                <a:solidFill>
                  <a:srgbClr val="585E60"/>
                </a:solidFill>
                <a:latin typeface="Noto Serif"/>
                <a:cs typeface="Noto Serif"/>
              </a:defRPr>
            </a:lvl2pPr>
            <a:lvl3pPr>
              <a:lnSpc>
                <a:spcPct val="130000"/>
              </a:lnSpc>
              <a:defRPr sz="2000">
                <a:solidFill>
                  <a:srgbClr val="585E60"/>
                </a:solidFill>
                <a:latin typeface="Noto Serif"/>
                <a:cs typeface="Noto Serif"/>
              </a:defRPr>
            </a:lvl3pPr>
            <a:lvl4pPr>
              <a:lnSpc>
                <a:spcPct val="130000"/>
              </a:lnSpc>
              <a:defRPr sz="2000">
                <a:solidFill>
                  <a:srgbClr val="585E60"/>
                </a:solidFill>
                <a:latin typeface="Noto Serif"/>
                <a:cs typeface="Noto Serif"/>
              </a:defRPr>
            </a:lvl4pPr>
            <a:lvl5pPr>
              <a:lnSpc>
                <a:spcPct val="130000"/>
              </a:lnSpc>
              <a:defRPr sz="2000">
                <a:solidFill>
                  <a:srgbClr val="585E60"/>
                </a:solidFill>
                <a:latin typeface="Noto Serif"/>
                <a:cs typeface="Noto Seri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userDrawn="1"/>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3761858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lumn Bulleted Lis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5254" y="683764"/>
            <a:ext cx="7957748" cy="828210"/>
          </a:xfrm>
        </p:spPr>
        <p:txBody>
          <a:bodyPr>
            <a:normAutofit/>
          </a:bodyPr>
          <a:lstStyle>
            <a:lvl1pPr algn="l">
              <a:defRPr sz="4000"/>
            </a:lvl1pPr>
          </a:lstStyle>
          <a:p>
            <a:r>
              <a:rPr lang="en-US" dirty="0" smtClean="0"/>
              <a:t>Click to edit master title style</a:t>
            </a:r>
            <a:endParaRPr lang="en-US" dirty="0"/>
          </a:p>
        </p:txBody>
      </p:sp>
      <p:sp>
        <p:nvSpPr>
          <p:cNvPr id="3" name="Content Placeholder 2"/>
          <p:cNvSpPr>
            <a:spLocks noGrp="1"/>
          </p:cNvSpPr>
          <p:nvPr>
            <p:ph sz="half" idx="1" hasCustomPrompt="1"/>
          </p:nvPr>
        </p:nvSpPr>
        <p:spPr>
          <a:xfrm>
            <a:off x="575254" y="1634014"/>
            <a:ext cx="3920546" cy="3890908"/>
          </a:xfrm>
        </p:spPr>
        <p:txBody>
          <a:bodyPr>
            <a:normAutofit/>
          </a:bodyPr>
          <a:lstStyle>
            <a:lvl1pPr>
              <a:defRPr sz="2000" b="0" i="0">
                <a:solidFill>
                  <a:srgbClr val="585E60"/>
                </a:solidFill>
                <a:latin typeface="Noto Serif"/>
                <a:cs typeface="Noto Serif"/>
              </a:defRPr>
            </a:lvl1pPr>
            <a:lvl2pPr>
              <a:defRPr sz="2000" b="0" i="0">
                <a:solidFill>
                  <a:srgbClr val="585E60"/>
                </a:solidFill>
                <a:latin typeface="Noto Serif"/>
                <a:cs typeface="Noto Serif"/>
              </a:defRPr>
            </a:lvl2pPr>
            <a:lvl3pPr>
              <a:defRPr sz="2000" b="0" i="0">
                <a:solidFill>
                  <a:srgbClr val="585E60"/>
                </a:solidFill>
                <a:latin typeface="Noto Serif"/>
                <a:cs typeface="Noto Serif"/>
              </a:defRPr>
            </a:lvl3pPr>
            <a:lvl4pPr>
              <a:defRPr sz="2000" b="0" i="0">
                <a:solidFill>
                  <a:srgbClr val="585E60"/>
                </a:solidFill>
                <a:latin typeface="Noto Serif"/>
                <a:cs typeface="Noto Serif"/>
              </a:defRPr>
            </a:lvl4pPr>
            <a:lvl5pPr>
              <a:defRPr sz="2000" b="0" i="0">
                <a:solidFill>
                  <a:srgbClr val="585E60"/>
                </a:solidFill>
                <a:latin typeface="Noto Serif"/>
                <a:cs typeface="Noto Serif"/>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634013"/>
            <a:ext cx="3884802" cy="3890909"/>
          </a:xfrm>
        </p:spPr>
        <p:txBody>
          <a:bodyPr>
            <a:normAutofit/>
          </a:bodyPr>
          <a:lstStyle>
            <a:lvl1pPr>
              <a:defRPr sz="2000">
                <a:solidFill>
                  <a:srgbClr val="585E60"/>
                </a:solidFill>
                <a:latin typeface="Noto Serif"/>
                <a:cs typeface="Noto Serif"/>
              </a:defRPr>
            </a:lvl1pPr>
            <a:lvl2pPr>
              <a:defRPr sz="2000">
                <a:solidFill>
                  <a:srgbClr val="585E60"/>
                </a:solidFill>
                <a:latin typeface="Noto Serif"/>
                <a:cs typeface="Noto Serif"/>
              </a:defRPr>
            </a:lvl2pPr>
            <a:lvl3pPr>
              <a:defRPr sz="2000">
                <a:solidFill>
                  <a:srgbClr val="585E60"/>
                </a:solidFill>
                <a:latin typeface="Noto Serif"/>
                <a:cs typeface="Noto Serif"/>
              </a:defRPr>
            </a:lvl3pPr>
            <a:lvl4pPr>
              <a:defRPr sz="2000">
                <a:solidFill>
                  <a:srgbClr val="585E60"/>
                </a:solidFill>
                <a:latin typeface="Noto Serif"/>
                <a:cs typeface="Noto Serif"/>
              </a:defRPr>
            </a:lvl4pPr>
            <a:lvl5pPr>
              <a:defRPr sz="2000">
                <a:solidFill>
                  <a:srgbClr val="585E60"/>
                </a:solidFill>
                <a:latin typeface="Noto Serif"/>
                <a:cs typeface="Noto Serif"/>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userDrawn="1"/>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1960329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ject Slide w/Logo">
    <p:spTree>
      <p:nvGrpSpPr>
        <p:cNvPr id="1" name=""/>
        <p:cNvGrpSpPr/>
        <p:nvPr/>
      </p:nvGrpSpPr>
      <p:grpSpPr>
        <a:xfrm>
          <a:off x="0" y="0"/>
          <a:ext cx="0" cy="0"/>
          <a:chOff x="0" y="0"/>
          <a:chExt cx="0" cy="0"/>
        </a:xfrm>
      </p:grpSpPr>
      <p:sp>
        <p:nvSpPr>
          <p:cNvPr id="7" name="Content Placeholder 2"/>
          <p:cNvSpPr>
            <a:spLocks noGrp="1"/>
          </p:cNvSpPr>
          <p:nvPr>
            <p:ph sz="half" idx="1"/>
          </p:nvPr>
        </p:nvSpPr>
        <p:spPr>
          <a:xfrm>
            <a:off x="987746" y="1187581"/>
            <a:ext cx="7243471" cy="4515170"/>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
        <p:nvSpPr>
          <p:cNvPr id="3" name="Text Placeholder 2"/>
          <p:cNvSpPr>
            <a:spLocks noGrp="1"/>
          </p:cNvSpPr>
          <p:nvPr>
            <p:ph type="body" sz="quarter" idx="10" hasCustomPrompt="1"/>
          </p:nvPr>
        </p:nvSpPr>
        <p:spPr>
          <a:xfrm>
            <a:off x="575864" y="493443"/>
            <a:ext cx="4597400" cy="447218"/>
          </a:xfrm>
        </p:spPr>
        <p:txBody>
          <a:bodyPr/>
          <a:lstStyle>
            <a:lvl1pPr marL="0" indent="0">
              <a:buNone/>
              <a:defRPr b="0" i="0">
                <a:solidFill>
                  <a:schemeClr val="accent4"/>
                </a:solidFill>
                <a:latin typeface="Lato Regular"/>
                <a:cs typeface="Lato Regular"/>
              </a:defRPr>
            </a:lvl1pPr>
            <a:lvl2pPr marL="457200" indent="0">
              <a:buNone/>
              <a:defRPr/>
            </a:lvl2pPr>
            <a:lvl3pPr marL="914400" indent="0">
              <a:buNone/>
              <a:defRPr/>
            </a:lvl3pPr>
            <a:lvl4pPr marL="1371600" indent="0">
              <a:buNone/>
              <a:defRPr/>
            </a:lvl4pPr>
          </a:lstStyle>
          <a:p>
            <a:pPr lvl="0"/>
            <a:r>
              <a:rPr lang="en-US" dirty="0" smtClean="0"/>
              <a:t>Title of Object</a:t>
            </a:r>
          </a:p>
        </p:txBody>
      </p:sp>
      <p:sp>
        <p:nvSpPr>
          <p:cNvPr id="4" name="Slide Number Placeholder 5"/>
          <p:cNvSpPr>
            <a:spLocks noGrp="1"/>
          </p:cNvSpPr>
          <p:nvPr userDrawn="1"/>
        </p:nvSpPr>
        <p:spPr>
          <a:xfrm>
            <a:off x="211579" y="636684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2723205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hort Drop Quote, Lato ">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1940215" y="2010661"/>
            <a:ext cx="5300242" cy="3104177"/>
          </a:xfrm>
          <a:prstGeom prst="rect">
            <a:avLst/>
          </a:prstGeom>
        </p:spPr>
        <p:txBody>
          <a:bodyPr vert="horz" lIns="91440" tIns="45720" rIns="91440" bIns="45720" rtlCol="0" anchor="ctr">
            <a:normAutofit/>
          </a:bodyPr>
          <a:lstStyle>
            <a:lvl1pPr marL="228600" indent="-173736" algn="l">
              <a:defRPr baseline="0"/>
            </a:lvl1pPr>
          </a:lstStyle>
          <a:p>
            <a:r>
              <a:rPr lang="en-US" dirty="0" smtClean="0"/>
              <a:t>“Click to add short drop quote”</a:t>
            </a:r>
            <a:br>
              <a:rPr lang="en-US" dirty="0" smtClean="0"/>
            </a:br>
            <a:endParaRPr lang="en-US" dirty="0"/>
          </a:p>
        </p:txBody>
      </p:sp>
      <p:sp>
        <p:nvSpPr>
          <p:cNvPr id="3" name="Slide Number Placeholder 5"/>
          <p:cNvSpPr>
            <a:spLocks noGrp="1"/>
          </p:cNvSpPr>
          <p:nvPr userDrawn="1"/>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1121902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nger Drop Quote, Noto Serif">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2922" y="980126"/>
            <a:ext cx="7604983" cy="3464874"/>
          </a:xfrm>
        </p:spPr>
        <p:txBody>
          <a:bodyPr>
            <a:normAutofit/>
          </a:bodyPr>
          <a:lstStyle>
            <a:lvl1pPr algn="l">
              <a:lnSpc>
                <a:spcPct val="120000"/>
              </a:lnSpc>
              <a:defRPr sz="2800" baseline="0">
                <a:solidFill>
                  <a:srgbClr val="585E60"/>
                </a:solidFill>
                <a:latin typeface="Noto Serif"/>
                <a:cs typeface="Noto Serif"/>
              </a:defRPr>
            </a:lvl1pPr>
          </a:lstStyle>
          <a:p>
            <a:r>
              <a:rPr lang="en-US" dirty="0" smtClean="0"/>
              <a:t>Click to add long drop quote. Click to add long drop quote. Click to add long drop quote. Click to add long drop quote. Click to add long drop quote. Click to add long drop quote. Click to add long drop quote. Click to add long drop quote. Click to add long drop quote. Click to add long drop quote.</a:t>
            </a:r>
            <a:endParaRPr lang="en-US" dirty="0"/>
          </a:p>
        </p:txBody>
      </p:sp>
      <p:sp>
        <p:nvSpPr>
          <p:cNvPr id="5" name="Text Placeholder 4"/>
          <p:cNvSpPr>
            <a:spLocks noGrp="1"/>
          </p:cNvSpPr>
          <p:nvPr>
            <p:ph type="body" sz="quarter" idx="10" hasCustomPrompt="1"/>
          </p:nvPr>
        </p:nvSpPr>
        <p:spPr>
          <a:xfrm>
            <a:off x="802922" y="5067404"/>
            <a:ext cx="4111625" cy="504825"/>
          </a:xfrm>
        </p:spPr>
        <p:txBody>
          <a:bodyPr/>
          <a:lstStyle>
            <a:lvl1pPr marL="0" indent="0">
              <a:buNone/>
              <a:defRPr sz="2000">
                <a:solidFill>
                  <a:srgbClr val="585E60"/>
                </a:solidFill>
              </a:defRPr>
            </a:lvl1pPr>
          </a:lstStyle>
          <a:p>
            <a:pPr lvl="0"/>
            <a:r>
              <a:rPr lang="en-US" dirty="0" smtClean="0"/>
              <a:t>— Click to add attribution</a:t>
            </a:r>
            <a:endParaRPr lang="en-US" dirty="0"/>
          </a:p>
        </p:txBody>
      </p:sp>
      <p:sp>
        <p:nvSpPr>
          <p:cNvPr id="4" name="Slide Number Placeholder 5"/>
          <p:cNvSpPr>
            <a:spLocks noGrp="1"/>
          </p:cNvSpPr>
          <p:nvPr userDrawn="1"/>
        </p:nvSpPr>
        <p:spPr>
          <a:xfrm>
            <a:off x="211579" y="636684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1642842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Headline and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a:solidFill>
                  <a:schemeClr val="accent3"/>
                </a:solidFill>
              </a:defRPr>
            </a:lvl1pPr>
          </a:lstStyle>
          <a:p>
            <a:r>
              <a:rPr lang="en-US" dirty="0" smtClean="0"/>
              <a:t>Click to edit title style</a:t>
            </a:r>
            <a:endParaRPr lang="en-US" dirty="0"/>
          </a:p>
        </p:txBody>
      </p:sp>
      <p:sp>
        <p:nvSpPr>
          <p:cNvPr id="3" name="Slide Number Placeholder 5"/>
          <p:cNvSpPr>
            <a:spLocks noGrp="1"/>
          </p:cNvSpPr>
          <p:nvPr userDrawn="1"/>
        </p:nvSpPr>
        <p:spPr>
          <a:xfrm>
            <a:off x="211579" y="636684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2172137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w/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8709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2.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2922" y="677164"/>
            <a:ext cx="7604983" cy="82821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02922" y="1885144"/>
            <a:ext cx="7604983" cy="2985525"/>
          </a:xfrm>
          <a:prstGeom prst="rect">
            <a:avLst/>
          </a:prstGeom>
        </p:spPr>
        <p:txBody>
          <a:bodyPr vert="horz" lIns="91440" tIns="45720" rIns="91440" bIns="45720" rtlCol="0">
            <a:normAutofit/>
          </a:bodyPr>
          <a:lstStyle/>
          <a:p>
            <a:pPr lvl="0"/>
            <a:r>
              <a:rPr lang="en-US" dirty="0" smtClean="0"/>
              <a:t>Click to edit master text style</a:t>
            </a:r>
          </a:p>
        </p:txBody>
      </p:sp>
      <p:pic>
        <p:nvPicPr>
          <p:cNvPr id="4" name="Picture 3" descr="OHSU-RGB-1CGRAY-POS.eps"/>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466700" y="5879300"/>
            <a:ext cx="430860" cy="739091"/>
          </a:xfrm>
          <a:prstGeom prst="rect">
            <a:avLst/>
          </a:prstGeom>
        </p:spPr>
      </p:pic>
    </p:spTree>
    <p:extLst>
      <p:ext uri="{BB962C8B-B14F-4D97-AF65-F5344CB8AC3E}">
        <p14:creationId xmlns:p14="http://schemas.microsoft.com/office/powerpoint/2010/main" val="3191492143"/>
      </p:ext>
    </p:extLst>
  </p:cSld>
  <p:clrMap bg1="lt1" tx1="dk1" bg2="lt2" tx2="dk2" accent1="accent1" accent2="accent2" accent3="accent3" accent4="accent4" accent5="accent5" accent6="accent6" hlink="hlink" folHlink="folHlink"/>
  <p:sldLayoutIdLst>
    <p:sldLayoutId id="2147483659" r:id="rId1"/>
    <p:sldLayoutId id="2147483687" r:id="rId2"/>
    <p:sldLayoutId id="2147483649" r:id="rId3"/>
    <p:sldLayoutId id="2147483662" r:id="rId4"/>
    <p:sldLayoutId id="2147483650" r:id="rId5"/>
    <p:sldLayoutId id="2147483669" r:id="rId6"/>
    <p:sldLayoutId id="2147483685" r:id="rId7"/>
    <p:sldLayoutId id="2147483689" r:id="rId8"/>
    <p:sldLayoutId id="2147483679" r:id="rId9"/>
    <p:sldLayoutId id="2147483691" r:id="rId10"/>
  </p:sldLayoutIdLst>
  <p:timing>
    <p:tnLst>
      <p:par>
        <p:cTn id="1" dur="indefinite" restart="never" nodeType="tmRoot"/>
      </p:par>
    </p:tnLst>
  </p:timing>
  <p:hf hdr="0" ftr="0" dt="0"/>
  <p:txStyles>
    <p:titleStyle>
      <a:lvl1pPr algn="ctr" defTabSz="457200" rtl="0" eaLnBrk="1" latinLnBrk="0" hangingPunct="1">
        <a:spcBef>
          <a:spcPct val="0"/>
        </a:spcBef>
        <a:buNone/>
        <a:defRPr sz="4400" b="0" i="0" kern="1200">
          <a:solidFill>
            <a:schemeClr val="accent3"/>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Noto Serif"/>
          <a:ea typeface="+mn-ea"/>
          <a:cs typeface="Noto Serif"/>
        </a:defRPr>
      </a:lvl1pPr>
      <a:lvl2pPr marL="742950" indent="-285750" algn="l" defTabSz="457200" rtl="0" eaLnBrk="1" latinLnBrk="0" hangingPunct="1">
        <a:spcBef>
          <a:spcPct val="20000"/>
        </a:spcBef>
        <a:buFont typeface="Arial"/>
        <a:buChar char="–"/>
        <a:defRPr sz="2400" kern="1200">
          <a:solidFill>
            <a:schemeClr val="tx1"/>
          </a:solidFill>
          <a:latin typeface="Lato Regular"/>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Lato Regular"/>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Lato Regular"/>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Lato Regular"/>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5433" y="691263"/>
            <a:ext cx="7334529"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05433" y="2016825"/>
            <a:ext cx="7334529" cy="406727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8897588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67" r:id="rId3"/>
    <p:sldLayoutId id="2147483668" r:id="rId4"/>
    <p:sldLayoutId id="2147483670" r:id="rId5"/>
    <p:sldLayoutId id="2147483690" r:id="rId6"/>
  </p:sldLayoutIdLst>
  <p:hf hdr="0" ftr="0" dt="0"/>
  <p:txStyles>
    <p:titleStyle>
      <a:lvl1pPr algn="l" defTabSz="457200" rtl="0" eaLnBrk="1" latinLnBrk="0" hangingPunct="1">
        <a:spcBef>
          <a:spcPct val="0"/>
        </a:spcBef>
        <a:buNone/>
        <a:defRPr sz="4400" b="0" i="0" kern="1200">
          <a:solidFill>
            <a:srgbClr val="002776"/>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3200" b="0" i="0" kern="1200">
          <a:solidFill>
            <a:srgbClr val="585E60"/>
          </a:solidFill>
          <a:latin typeface="Noto Serif"/>
          <a:ea typeface="+mn-ea"/>
          <a:cs typeface="Noto Serif"/>
        </a:defRPr>
      </a:lvl1pPr>
      <a:lvl2pPr marL="742950" indent="-285750" algn="l" defTabSz="457200" rtl="0" eaLnBrk="1" latinLnBrk="0" hangingPunct="1">
        <a:spcBef>
          <a:spcPct val="20000"/>
        </a:spcBef>
        <a:buFont typeface="Arial"/>
        <a:buChar char="–"/>
        <a:defRPr sz="2800" b="0" i="0" kern="1200">
          <a:solidFill>
            <a:srgbClr val="585E60"/>
          </a:solidFill>
          <a:latin typeface="Noto Serif"/>
          <a:ea typeface="+mn-ea"/>
          <a:cs typeface="Noto Serif"/>
        </a:defRPr>
      </a:lvl2pPr>
      <a:lvl3pPr marL="1143000" indent="-228600" algn="l" defTabSz="457200" rtl="0" eaLnBrk="1" latinLnBrk="0" hangingPunct="1">
        <a:spcBef>
          <a:spcPct val="20000"/>
        </a:spcBef>
        <a:buFont typeface="Arial"/>
        <a:buChar char="•"/>
        <a:defRPr sz="2400" b="0" i="0" kern="1200">
          <a:solidFill>
            <a:srgbClr val="585E60"/>
          </a:solidFill>
          <a:latin typeface="Noto Serif"/>
          <a:ea typeface="+mn-ea"/>
          <a:cs typeface="Noto Serif"/>
        </a:defRPr>
      </a:lvl3pPr>
      <a:lvl4pPr marL="1600200" indent="-228600" algn="l" defTabSz="457200" rtl="0" eaLnBrk="1" latinLnBrk="0" hangingPunct="1">
        <a:spcBef>
          <a:spcPct val="20000"/>
        </a:spcBef>
        <a:buFont typeface="Arial"/>
        <a:buChar char="–"/>
        <a:defRPr sz="2000" b="0" i="0" kern="1200">
          <a:solidFill>
            <a:srgbClr val="585E60"/>
          </a:solidFill>
          <a:latin typeface="Noto Serif"/>
          <a:ea typeface="+mn-ea"/>
          <a:cs typeface="Noto Serif"/>
        </a:defRPr>
      </a:lvl4pPr>
      <a:lvl5pPr marL="2057400" indent="-228600" algn="l" defTabSz="457200" rtl="0" eaLnBrk="1" latinLnBrk="0" hangingPunct="1">
        <a:spcBef>
          <a:spcPct val="20000"/>
        </a:spcBef>
        <a:buFont typeface="Arial"/>
        <a:buChar char="»"/>
        <a:defRPr sz="2000" b="0" i="0" kern="1200">
          <a:solidFill>
            <a:srgbClr val="585E60"/>
          </a:solidFill>
          <a:latin typeface="Noto Serif"/>
          <a:ea typeface="+mn-ea"/>
          <a:cs typeface="Noto Serif"/>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585E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64852"/>
              </a:solidFill>
              <a:latin typeface="Lato Regular"/>
            </a:endParaRPr>
          </a:p>
        </p:txBody>
      </p:sp>
      <p:sp>
        <p:nvSpPr>
          <p:cNvPr id="2" name="Title Placeholder 1"/>
          <p:cNvSpPr>
            <a:spLocks noGrp="1"/>
          </p:cNvSpPr>
          <p:nvPr>
            <p:ph type="title"/>
          </p:nvPr>
        </p:nvSpPr>
        <p:spPr>
          <a:xfrm>
            <a:off x="811362" y="693736"/>
            <a:ext cx="753443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11362" y="2019299"/>
            <a:ext cx="7534430" cy="314303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descr="OHSU-REV.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345792" y="5838286"/>
            <a:ext cx="432452" cy="740664"/>
          </a:xfrm>
          <a:prstGeom prst="rect">
            <a:avLst/>
          </a:prstGeom>
        </p:spPr>
      </p:pic>
    </p:spTree>
    <p:extLst>
      <p:ext uri="{BB962C8B-B14F-4D97-AF65-F5344CB8AC3E}">
        <p14:creationId xmlns:p14="http://schemas.microsoft.com/office/powerpoint/2010/main" val="1399091007"/>
      </p:ext>
    </p:extLst>
  </p:cSld>
  <p:clrMap bg1="lt1" tx1="dk1" bg2="lt2" tx2="dk2" accent1="accent1" accent2="accent2" accent3="accent3" accent4="accent4" accent5="accent5" accent6="accent6" hlink="hlink" folHlink="folHlink"/>
  <p:sldLayoutIdLst>
    <p:sldLayoutId id="2147483681" r:id="rId1"/>
    <p:sldLayoutId id="2147483688" r:id="rId2"/>
    <p:sldLayoutId id="2147483674" r:id="rId3"/>
    <p:sldLayoutId id="2147483682" r:id="rId4"/>
    <p:sldLayoutId id="2147483686" r:id="rId5"/>
  </p:sldLayoutIdLst>
  <p:hf hdr="0" ftr="0" dt="0"/>
  <p:txStyles>
    <p:titleStyle>
      <a:lvl1pPr algn="l" defTabSz="457200" rtl="0" eaLnBrk="1" latinLnBrk="0" hangingPunct="1">
        <a:spcBef>
          <a:spcPct val="0"/>
        </a:spcBef>
        <a:buNone/>
        <a:defRPr sz="4400" b="0" i="0" kern="1200">
          <a:solidFill>
            <a:schemeClr val="bg1"/>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1pPr>
      <a:lvl2pPr marL="742950" indent="-28575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2pPr>
      <a:lvl3pPr marL="11430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3pPr>
      <a:lvl4pPr marL="16002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4pPr>
      <a:lvl5pPr marL="20574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585E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64852"/>
              </a:solidFill>
              <a:latin typeface="Lato Regular"/>
            </a:endParaRPr>
          </a:p>
        </p:txBody>
      </p:sp>
      <p:sp>
        <p:nvSpPr>
          <p:cNvPr id="2" name="Title Placeholder 1"/>
          <p:cNvSpPr>
            <a:spLocks noGrp="1"/>
          </p:cNvSpPr>
          <p:nvPr>
            <p:ph type="title"/>
          </p:nvPr>
        </p:nvSpPr>
        <p:spPr>
          <a:xfrm>
            <a:off x="752568" y="667743"/>
            <a:ext cx="7652018" cy="1143000"/>
          </a:xfrm>
          <a:prstGeom prst="rect">
            <a:avLst/>
          </a:prstGeom>
          <a:ln>
            <a:noFill/>
          </a:ln>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52568" y="1993305"/>
            <a:ext cx="7652018" cy="405552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77055342"/>
      </p:ext>
    </p:extLst>
  </p:cSld>
  <p:clrMap bg1="lt1" tx1="dk1" bg2="lt2" tx2="dk2" accent1="accent1" accent2="accent2" accent3="accent3" accent4="accent4" accent5="accent5" accent6="accent6" hlink="hlink" folHlink="folHlink"/>
  <p:sldLayoutIdLst>
    <p:sldLayoutId id="2147483678" r:id="rId1"/>
  </p:sldLayoutIdLst>
  <p:hf hdr="0" ftr="0" dt="0"/>
  <p:txStyles>
    <p:titleStyle>
      <a:lvl1pPr algn="l" defTabSz="457200" rtl="0" eaLnBrk="1" latinLnBrk="0" hangingPunct="1">
        <a:spcBef>
          <a:spcPct val="0"/>
        </a:spcBef>
        <a:buNone/>
        <a:defRPr sz="4400" b="0" i="0" kern="1200">
          <a:solidFill>
            <a:schemeClr val="bg1"/>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1pPr>
      <a:lvl2pPr marL="742950" indent="-28575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2pPr>
      <a:lvl3pPr marL="11430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3pPr>
      <a:lvl4pPr marL="16002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4pPr>
      <a:lvl5pPr marL="20574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www.ohsu.edu/school-of-medicine/graduate-studies/forms-and-policie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www.ohsu.edu/xd/education/schools/school-of-medicine/departments/clinical-departments/dmice/current-students/student-resources/index.cfm" TargetMode="External"/><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ohsu.edu/school-of-medicine/graduate-studies/forms-and-policies"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eirb.ohsu.edu"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nlm.nih.gov/bsd/uniform_requirements.html" TargetMode="External"/><Relationship Id="rId2" Type="http://schemas.openxmlformats.org/officeDocument/2006/relationships/image" Target="../media/image9.jpeg"/><Relationship Id="rId1" Type="http://schemas.openxmlformats.org/officeDocument/2006/relationships/slideLayout" Target="../slideLayouts/slideLayout3.xml"/><Relationship Id="rId4" Type="http://schemas.openxmlformats.org/officeDocument/2006/relationships/hyperlink" Target="https://owl.english.purdue.edu/owl/"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hyperlink" Target="mailto:ethesis@ohsu.edu"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thesisondemand.com/" TargetMode="External"/><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ohsu.edu/school-of-medicine/medical-informatics-and-clinical-epidemiology/student-resource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www.ohsu.edu/sites/default/files/2019-03/DAC%20Guidelines.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54245"/>
            <a:ext cx="9144000" cy="6858000"/>
          </a:xfrm>
          <a:prstGeom prst="rect">
            <a:avLst/>
          </a:prstGeom>
        </p:spPr>
      </p:pic>
      <p:sp>
        <p:nvSpPr>
          <p:cNvPr id="4" name="TextBox 3"/>
          <p:cNvSpPr txBox="1"/>
          <p:nvPr/>
        </p:nvSpPr>
        <p:spPr>
          <a:xfrm>
            <a:off x="658492" y="3730750"/>
            <a:ext cx="6987618" cy="1446550"/>
          </a:xfrm>
          <a:prstGeom prst="rect">
            <a:avLst/>
          </a:prstGeom>
          <a:noFill/>
        </p:spPr>
        <p:txBody>
          <a:bodyPr wrap="square" rtlCol="0">
            <a:spAutoFit/>
          </a:bodyPr>
          <a:lstStyle/>
          <a:p>
            <a:r>
              <a:rPr lang="en-US" sz="4400" b="1" dirty="0" smtClean="0">
                <a:solidFill>
                  <a:schemeClr val="bg1"/>
                </a:solidFill>
                <a:latin typeface="Lato Regular"/>
                <a:cs typeface="Lato Regular"/>
              </a:rPr>
              <a:t>Completing the PhD in BCB or in HCIN</a:t>
            </a:r>
          </a:p>
        </p:txBody>
      </p:sp>
      <p:cxnSp>
        <p:nvCxnSpPr>
          <p:cNvPr id="6" name="Straight Connector 5" title="Straight line"/>
          <p:cNvCxnSpPr/>
          <p:nvPr/>
        </p:nvCxnSpPr>
        <p:spPr>
          <a:xfrm>
            <a:off x="725731" y="5658785"/>
            <a:ext cx="7594261" cy="864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7" name="Picture 6" descr="OHSU master brand logo." title="OHSU master bran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3170" y="2416074"/>
            <a:ext cx="603495" cy="1034025"/>
          </a:xfrm>
          <a:prstGeom prst="rect">
            <a:avLst/>
          </a:prstGeom>
        </p:spPr>
      </p:pic>
      <p:sp>
        <p:nvSpPr>
          <p:cNvPr id="3" name="TextBox 2"/>
          <p:cNvSpPr txBox="1"/>
          <p:nvPr/>
        </p:nvSpPr>
        <p:spPr>
          <a:xfrm>
            <a:off x="658492" y="5968124"/>
            <a:ext cx="6154231" cy="369332"/>
          </a:xfrm>
          <a:prstGeom prst="rect">
            <a:avLst/>
          </a:prstGeom>
          <a:noFill/>
        </p:spPr>
        <p:txBody>
          <a:bodyPr wrap="square" rtlCol="0">
            <a:spAutoFit/>
          </a:bodyPr>
          <a:lstStyle/>
          <a:p>
            <a:r>
              <a:rPr lang="en-US" sz="900" kern="0" spc="80" dirty="0" smtClean="0">
                <a:solidFill>
                  <a:schemeClr val="bg1"/>
                </a:solidFill>
                <a:latin typeface="Lato Regular" panose="020F0502020204030203" pitchFamily="34" charset="0"/>
                <a:cs typeface="Lato Light"/>
              </a:rPr>
              <a:t>January 7, 2020 PRESENTED BY: Diane Doctor, MLIS, Educational Programs Coordinator</a:t>
            </a:r>
          </a:p>
          <a:p>
            <a:r>
              <a:rPr lang="en-US" sz="900" kern="0" spc="80" dirty="0" smtClean="0">
                <a:solidFill>
                  <a:schemeClr val="bg1"/>
                </a:solidFill>
                <a:latin typeface="Lato Regular" panose="020F0502020204030203" pitchFamily="34" charset="0"/>
                <a:cs typeface="Lato Light"/>
              </a:rPr>
              <a:t>Dept. of Medical Informatics &amp; Clinical Epidemiology</a:t>
            </a:r>
            <a:endParaRPr lang="en-US" sz="900" kern="0" spc="80" dirty="0">
              <a:solidFill>
                <a:schemeClr val="bg1"/>
              </a:solidFill>
              <a:latin typeface="Lato Regular" panose="020F0502020204030203" pitchFamily="34" charset="0"/>
              <a:cs typeface="Lato Light"/>
            </a:endParaRPr>
          </a:p>
        </p:txBody>
      </p:sp>
    </p:spTree>
    <p:extLst>
      <p:ext uri="{BB962C8B-B14F-4D97-AF65-F5344CB8AC3E}">
        <p14:creationId xmlns:p14="http://schemas.microsoft.com/office/powerpoint/2010/main" val="31448148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Image of front of Collaborative Life Sciences Building, two students descending staircase. " title="Collaborative Life Sciences Building image."/>
          <p:cNvPicPr>
            <a:picLocks noGrp="1" noChangeAspect="1"/>
          </p:cNvPicPr>
          <p:nvPr>
            <p:ph type="pic" idx="1"/>
          </p:nvPr>
        </p:nvPicPr>
        <p:blipFill rotWithShape="1">
          <a:blip r:embed="rId3" cstate="screen">
            <a:extLst>
              <a:ext uri="{28A0092B-C50C-407E-A947-70E740481C1C}">
                <a14:useLocalDpi xmlns:a14="http://schemas.microsoft.com/office/drawing/2010/main"/>
              </a:ext>
            </a:extLst>
          </a:blip>
          <a:srcRect/>
          <a:stretch/>
        </p:blipFill>
        <p:spPr/>
      </p:pic>
      <p:sp>
        <p:nvSpPr>
          <p:cNvPr id="3" name="Title 2"/>
          <p:cNvSpPr>
            <a:spLocks noGrp="1"/>
          </p:cNvSpPr>
          <p:nvPr>
            <p:ph type="title"/>
          </p:nvPr>
        </p:nvSpPr>
        <p:spPr>
          <a:xfrm>
            <a:off x="3091079" y="706542"/>
            <a:ext cx="5467880" cy="752528"/>
          </a:xfrm>
        </p:spPr>
        <p:txBody>
          <a:bodyPr/>
          <a:lstStyle/>
          <a:p>
            <a:r>
              <a:rPr lang="en-US" dirty="0" smtClean="0">
                <a:solidFill>
                  <a:srgbClr val="002776"/>
                </a:solidFill>
              </a:rPr>
              <a:t>Forming your DAC </a:t>
            </a:r>
            <a:r>
              <a:rPr lang="en-US" sz="2000" dirty="0" smtClean="0">
                <a:solidFill>
                  <a:srgbClr val="002776"/>
                </a:solidFill>
              </a:rPr>
              <a:t>(cont.)</a:t>
            </a:r>
            <a:endParaRPr lang="en-US" sz="2000" dirty="0">
              <a:solidFill>
                <a:srgbClr val="002776"/>
              </a:solidFill>
            </a:endParaRPr>
          </a:p>
        </p:txBody>
      </p:sp>
      <p:sp>
        <p:nvSpPr>
          <p:cNvPr id="4" name="Content Placeholder 3"/>
          <p:cNvSpPr>
            <a:spLocks noGrp="1"/>
          </p:cNvSpPr>
          <p:nvPr>
            <p:ph idx="10"/>
          </p:nvPr>
        </p:nvSpPr>
        <p:spPr>
          <a:xfrm>
            <a:off x="3174898" y="1459070"/>
            <a:ext cx="5300242" cy="4899462"/>
          </a:xfrm>
        </p:spPr>
        <p:txBody>
          <a:bodyPr>
            <a:normAutofit fontScale="85000" lnSpcReduction="10000"/>
          </a:bodyPr>
          <a:lstStyle/>
          <a:p>
            <a:pPr lvl="1"/>
            <a:endParaRPr lang="en-US" dirty="0" smtClean="0"/>
          </a:p>
          <a:p>
            <a:r>
              <a:rPr lang="en-US" dirty="0" smtClean="0"/>
              <a:t>Name your DAC (cont.)</a:t>
            </a:r>
          </a:p>
          <a:p>
            <a:pPr lvl="1"/>
            <a:r>
              <a:rPr lang="en-US" dirty="0" smtClean="0"/>
              <a:t>At </a:t>
            </a:r>
            <a:r>
              <a:rPr lang="en-US" dirty="0"/>
              <a:t>least 3</a:t>
            </a:r>
            <a:r>
              <a:rPr lang="en-US" dirty="0" smtClean="0"/>
              <a:t> </a:t>
            </a:r>
            <a:r>
              <a:rPr lang="en-US" dirty="0"/>
              <a:t>members must be on </a:t>
            </a:r>
            <a:r>
              <a:rPr lang="en-US" b="1" dirty="0" smtClean="0"/>
              <a:t>SOM</a:t>
            </a:r>
            <a:r>
              <a:rPr lang="en-US" dirty="0" smtClean="0"/>
              <a:t> </a:t>
            </a:r>
            <a:r>
              <a:rPr lang="en-US" b="1" dirty="0"/>
              <a:t>Graduate </a:t>
            </a:r>
            <a:r>
              <a:rPr lang="en-US" b="1" dirty="0" smtClean="0"/>
              <a:t>Faculty</a:t>
            </a:r>
            <a:r>
              <a:rPr lang="en-US" dirty="0" smtClean="0"/>
              <a:t> (not the same as OHSU Faculty)</a:t>
            </a:r>
            <a:endParaRPr lang="en-US" dirty="0"/>
          </a:p>
          <a:p>
            <a:pPr lvl="1"/>
            <a:r>
              <a:rPr lang="en-US" dirty="0" smtClean="0"/>
              <a:t>At least 3 members (including Chair) </a:t>
            </a:r>
            <a:r>
              <a:rPr lang="en-US" dirty="0"/>
              <a:t>must have </a:t>
            </a:r>
            <a:r>
              <a:rPr lang="en-US" dirty="0" smtClean="0"/>
              <a:t>DAC </a:t>
            </a:r>
            <a:r>
              <a:rPr lang="en-US" dirty="0"/>
              <a:t>experience </a:t>
            </a:r>
            <a:endParaRPr lang="en-US" dirty="0" smtClean="0"/>
          </a:p>
          <a:p>
            <a:pPr lvl="1"/>
            <a:r>
              <a:rPr lang="en-US" dirty="0" smtClean="0"/>
              <a:t>May have 1 outside member (non-Graduate Faculty or non-OHSU)</a:t>
            </a:r>
          </a:p>
          <a:p>
            <a:pPr lvl="1"/>
            <a:r>
              <a:rPr lang="en-US" dirty="0" smtClean="0"/>
              <a:t>Dissertation Mentor </a:t>
            </a:r>
            <a:r>
              <a:rPr lang="en-US" dirty="0"/>
              <a:t>may </a:t>
            </a:r>
            <a:r>
              <a:rPr lang="en-US" b="1" dirty="0" smtClean="0"/>
              <a:t>not</a:t>
            </a:r>
            <a:r>
              <a:rPr lang="en-US" dirty="0" smtClean="0"/>
              <a:t> be </a:t>
            </a:r>
            <a:r>
              <a:rPr lang="en-US" dirty="0"/>
              <a:t>the </a:t>
            </a:r>
            <a:r>
              <a:rPr lang="en-US" dirty="0" smtClean="0"/>
              <a:t>Chair</a:t>
            </a:r>
          </a:p>
          <a:p>
            <a:r>
              <a:rPr lang="en-US" dirty="0" smtClean="0"/>
              <a:t>Submit </a:t>
            </a:r>
            <a:r>
              <a:rPr lang="en-US" i="1" dirty="0" smtClean="0"/>
              <a:t>Request for Dissertation Advisory Committee (DAC) </a:t>
            </a:r>
            <a:r>
              <a:rPr lang="en-US" dirty="0" smtClean="0"/>
              <a:t>form </a:t>
            </a:r>
            <a:r>
              <a:rPr lang="en-US" dirty="0">
                <a:hlinkClick r:id="rId4"/>
              </a:rPr>
              <a:t>https://</a:t>
            </a:r>
            <a:r>
              <a:rPr lang="en-US" dirty="0" smtClean="0">
                <a:hlinkClick r:id="rId4"/>
              </a:rPr>
              <a:t>www.ohsu.edu/school-of-medicine/graduate-studies/forms-and-policies</a:t>
            </a:r>
            <a:endParaRPr lang="en-US" dirty="0"/>
          </a:p>
        </p:txBody>
      </p:sp>
      <p:sp>
        <p:nvSpPr>
          <p:cNvPr id="5" name="Slide Number Placeholder 5"/>
          <p:cNvSpPr>
            <a:spLocks noGrp="1"/>
          </p:cNvSpPr>
          <p:nvPr/>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F11FAA02-F55D-FB43-9698-CA10BE095EE6}" type="slidenum">
              <a:rPr lang="en-US" sz="1200" smtClean="0">
                <a:solidFill>
                  <a:schemeClr val="bg1"/>
                </a:solidFill>
                <a:latin typeface="Noto Serif" charset="0"/>
                <a:ea typeface="Noto Serif" charset="0"/>
                <a:cs typeface="Noto Serif" charset="0"/>
              </a:rPr>
              <a:t>10</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6083829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Image of front of Collaborative Life Sciences Building, two students descending staircase. " title="Collaborative Life Sciences Building image."/>
          <p:cNvPicPr>
            <a:picLocks noGrp="1" noChangeAspect="1"/>
          </p:cNvPicPr>
          <p:nvPr>
            <p:ph type="pic" idx="1"/>
          </p:nvPr>
        </p:nvPicPr>
        <p:blipFill rotWithShape="1">
          <a:blip r:embed="rId3" cstate="screen">
            <a:extLst>
              <a:ext uri="{28A0092B-C50C-407E-A947-70E740481C1C}">
                <a14:useLocalDpi xmlns:a14="http://schemas.microsoft.com/office/drawing/2010/main"/>
              </a:ext>
            </a:extLst>
          </a:blip>
          <a:srcRect/>
          <a:stretch/>
        </p:blipFill>
        <p:spPr/>
      </p:pic>
      <p:sp>
        <p:nvSpPr>
          <p:cNvPr id="3" name="Title 2"/>
          <p:cNvSpPr>
            <a:spLocks noGrp="1"/>
          </p:cNvSpPr>
          <p:nvPr>
            <p:ph type="title"/>
          </p:nvPr>
        </p:nvSpPr>
        <p:spPr>
          <a:xfrm>
            <a:off x="3091079" y="706542"/>
            <a:ext cx="5467880" cy="752528"/>
          </a:xfrm>
        </p:spPr>
        <p:txBody>
          <a:bodyPr/>
          <a:lstStyle/>
          <a:p>
            <a:r>
              <a:rPr lang="en-US" dirty="0" smtClean="0">
                <a:solidFill>
                  <a:srgbClr val="002776"/>
                </a:solidFill>
              </a:rPr>
              <a:t>Symposium</a:t>
            </a:r>
            <a:endParaRPr lang="en-US" sz="2000" dirty="0">
              <a:solidFill>
                <a:srgbClr val="002776"/>
              </a:solidFill>
            </a:endParaRPr>
          </a:p>
        </p:txBody>
      </p:sp>
      <p:sp>
        <p:nvSpPr>
          <p:cNvPr id="4" name="Content Placeholder 3"/>
          <p:cNvSpPr>
            <a:spLocks noGrp="1"/>
          </p:cNvSpPr>
          <p:nvPr>
            <p:ph idx="10"/>
          </p:nvPr>
        </p:nvSpPr>
        <p:spPr>
          <a:xfrm>
            <a:off x="3174898" y="1459070"/>
            <a:ext cx="5300242" cy="4899462"/>
          </a:xfrm>
        </p:spPr>
        <p:txBody>
          <a:bodyPr>
            <a:normAutofit lnSpcReduction="10000"/>
          </a:bodyPr>
          <a:lstStyle/>
          <a:p>
            <a:pPr lvl="1"/>
            <a:endParaRPr lang="en-US" dirty="0" smtClean="0"/>
          </a:p>
          <a:p>
            <a:r>
              <a:rPr lang="en-US" dirty="0" smtClean="0"/>
              <a:t>Register for 3 credits of BMI 657 Symposium.</a:t>
            </a:r>
          </a:p>
          <a:p>
            <a:r>
              <a:rPr lang="en-US" dirty="0" smtClean="0"/>
              <a:t>Schedule presentation date with Lynne; Thursday at 11:30 preferred.</a:t>
            </a:r>
            <a:endParaRPr lang="en-US" dirty="0"/>
          </a:p>
          <a:p>
            <a:r>
              <a:rPr lang="en-US" dirty="0" smtClean="0"/>
              <a:t>Invite 3 faculty members to attend.</a:t>
            </a:r>
          </a:p>
          <a:p>
            <a:r>
              <a:rPr lang="en-US" dirty="0" smtClean="0"/>
              <a:t>They may be prospective DAC members.</a:t>
            </a:r>
          </a:p>
          <a:p>
            <a:r>
              <a:rPr lang="en-US" dirty="0" smtClean="0"/>
              <a:t>Purpose of symposium is to present lit review, identify gaps in the research, possible research questions, obtain feedback.</a:t>
            </a:r>
            <a:endParaRPr lang="en-US" dirty="0"/>
          </a:p>
        </p:txBody>
      </p:sp>
      <p:sp>
        <p:nvSpPr>
          <p:cNvPr id="5" name="Slide Number Placeholder 5"/>
          <p:cNvSpPr>
            <a:spLocks noGrp="1"/>
          </p:cNvSpPr>
          <p:nvPr/>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F11FAA02-F55D-FB43-9698-CA10BE095EE6}" type="slidenum">
              <a:rPr lang="en-US" sz="1200" smtClean="0">
                <a:solidFill>
                  <a:schemeClr val="bg1"/>
                </a:solidFill>
                <a:latin typeface="Noto Serif" charset="0"/>
                <a:ea typeface="Noto Serif" charset="0"/>
                <a:cs typeface="Noto Serif" charset="0"/>
              </a:rPr>
              <a:t>11</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32314499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Image of front of Collaborative Life Sciences Building, two students descending staircase. " title="Collaborative Life Sciences Building image."/>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a:stretch/>
        </p:blipFill>
        <p:spPr/>
      </p:pic>
      <p:sp>
        <p:nvSpPr>
          <p:cNvPr id="3" name="Title 2"/>
          <p:cNvSpPr>
            <a:spLocks noGrp="1"/>
          </p:cNvSpPr>
          <p:nvPr>
            <p:ph type="title"/>
          </p:nvPr>
        </p:nvSpPr>
        <p:spPr>
          <a:xfrm>
            <a:off x="3174898" y="682609"/>
            <a:ext cx="5467880" cy="898217"/>
          </a:xfrm>
        </p:spPr>
        <p:txBody>
          <a:bodyPr/>
          <a:lstStyle/>
          <a:p>
            <a:r>
              <a:rPr lang="en-US" dirty="0" smtClean="0">
                <a:solidFill>
                  <a:srgbClr val="002776"/>
                </a:solidFill>
              </a:rPr>
              <a:t>Considering The Final </a:t>
            </a:r>
            <a:r>
              <a:rPr lang="en-US" dirty="0">
                <a:solidFill>
                  <a:srgbClr val="002776"/>
                </a:solidFill>
              </a:rPr>
              <a:t>D</a:t>
            </a:r>
            <a:r>
              <a:rPr lang="en-US" dirty="0" smtClean="0">
                <a:solidFill>
                  <a:srgbClr val="002776"/>
                </a:solidFill>
              </a:rPr>
              <a:t>eliverable</a:t>
            </a:r>
            <a:endParaRPr lang="en-US" dirty="0">
              <a:solidFill>
                <a:srgbClr val="002776"/>
              </a:solidFill>
            </a:endParaRPr>
          </a:p>
        </p:txBody>
      </p:sp>
      <p:sp>
        <p:nvSpPr>
          <p:cNvPr id="4" name="Content Placeholder 3"/>
          <p:cNvSpPr>
            <a:spLocks noGrp="1"/>
          </p:cNvSpPr>
          <p:nvPr>
            <p:ph idx="10"/>
          </p:nvPr>
        </p:nvSpPr>
        <p:spPr>
          <a:xfrm>
            <a:off x="3174898" y="1672697"/>
            <a:ext cx="5300242" cy="3891195"/>
          </a:xfrm>
        </p:spPr>
        <p:txBody>
          <a:bodyPr>
            <a:normAutofit fontScale="70000" lnSpcReduction="20000"/>
          </a:bodyPr>
          <a:lstStyle/>
          <a:p>
            <a:pPr marL="265176" indent="-173736">
              <a:spcAft>
                <a:spcPts val="2000"/>
              </a:spcAft>
              <a:buSzPct val="120000"/>
            </a:pPr>
            <a:r>
              <a:rPr lang="en-US" dirty="0" smtClean="0">
                <a:solidFill>
                  <a:srgbClr val="364852"/>
                </a:solidFill>
              </a:rPr>
              <a:t>Recommended: prepare dissertation in the form of 3 publishable manuscripts</a:t>
            </a:r>
            <a:endParaRPr lang="en-US" dirty="0">
              <a:solidFill>
                <a:srgbClr val="364852"/>
              </a:solidFill>
            </a:endParaRPr>
          </a:p>
          <a:p>
            <a:pPr marL="665226" lvl="1" indent="-173736">
              <a:spcAft>
                <a:spcPts val="2000"/>
              </a:spcAft>
              <a:buSzPct val="120000"/>
            </a:pPr>
            <a:r>
              <a:rPr lang="en-US" dirty="0" smtClean="0">
                <a:solidFill>
                  <a:srgbClr val="364852"/>
                </a:solidFill>
              </a:rPr>
              <a:t>Beginning with students admitted in 2019-2020, requirement is to submit manuscripts to a peer-reviewed journal or to a conference that publishes full papers in proceedings and that is indexed in Medline, during Years 3 and 4</a:t>
            </a:r>
          </a:p>
          <a:p>
            <a:pPr marL="665226" lvl="1" indent="-173736">
              <a:spcAft>
                <a:spcPts val="2000"/>
              </a:spcAft>
              <a:buSzPct val="120000"/>
            </a:pPr>
            <a:r>
              <a:rPr lang="en-US" dirty="0" smtClean="0">
                <a:solidFill>
                  <a:srgbClr val="364852"/>
                </a:solidFill>
              </a:rPr>
              <a:t>Manuscripts do not have to be </a:t>
            </a:r>
            <a:r>
              <a:rPr lang="en-US" b="1" dirty="0" smtClean="0">
                <a:solidFill>
                  <a:srgbClr val="364852"/>
                </a:solidFill>
              </a:rPr>
              <a:t>accepted</a:t>
            </a:r>
            <a:r>
              <a:rPr lang="en-US" dirty="0" smtClean="0">
                <a:solidFill>
                  <a:srgbClr val="364852"/>
                </a:solidFill>
              </a:rPr>
              <a:t> prior to graduation</a:t>
            </a:r>
          </a:p>
          <a:p>
            <a:pPr marL="665226" lvl="1" indent="-173736">
              <a:spcAft>
                <a:spcPts val="2000"/>
              </a:spcAft>
              <a:buSzPct val="120000"/>
            </a:pPr>
            <a:r>
              <a:rPr lang="en-US" dirty="0" smtClean="0">
                <a:solidFill>
                  <a:srgbClr val="364852"/>
                </a:solidFill>
              </a:rPr>
              <a:t>See </a:t>
            </a:r>
            <a:r>
              <a:rPr lang="en-US" i="1" dirty="0" smtClean="0">
                <a:solidFill>
                  <a:srgbClr val="364852"/>
                </a:solidFill>
              </a:rPr>
              <a:t>Thesis/Dissertation as Manuscript Option </a:t>
            </a:r>
            <a:r>
              <a:rPr lang="en-US" dirty="0" smtClean="0">
                <a:solidFill>
                  <a:srgbClr val="364852"/>
                </a:solidFill>
              </a:rPr>
              <a:t>document on </a:t>
            </a:r>
            <a:r>
              <a:rPr lang="en-US" dirty="0" smtClean="0">
                <a:solidFill>
                  <a:srgbClr val="364852"/>
                </a:solidFill>
                <a:hlinkClick r:id="rId3"/>
              </a:rPr>
              <a:t>Student Resources </a:t>
            </a:r>
            <a:r>
              <a:rPr lang="en-US" dirty="0" smtClean="0">
                <a:solidFill>
                  <a:srgbClr val="364852"/>
                </a:solidFill>
              </a:rPr>
              <a:t>page in “Ph.D.” section for details.</a:t>
            </a:r>
            <a:endParaRPr lang="en-US" dirty="0">
              <a:solidFill>
                <a:srgbClr val="364852"/>
              </a:solidFill>
            </a:endParaRPr>
          </a:p>
        </p:txBody>
      </p:sp>
      <p:sp>
        <p:nvSpPr>
          <p:cNvPr id="5" name="Slide Number Placeholder 5"/>
          <p:cNvSpPr>
            <a:spLocks noGrp="1"/>
          </p:cNvSpPr>
          <p:nvPr/>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F11FAA02-F55D-FB43-9698-CA10BE095EE6}" type="slidenum">
              <a:rPr lang="en-US" sz="1200" smtClean="0">
                <a:solidFill>
                  <a:schemeClr val="bg1"/>
                </a:solidFill>
                <a:latin typeface="Noto Serif" charset="0"/>
                <a:ea typeface="Noto Serif" charset="0"/>
                <a:cs typeface="Noto Serif" charset="0"/>
              </a:rPr>
              <a:t>12</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27954348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cture Placeholder 6"/>
          <p:cNvSpPr>
            <a:spLocks noGrp="1"/>
          </p:cNvSpPr>
          <p:nvPr>
            <p:ph type="pic" idx="1"/>
          </p:nvPr>
        </p:nvSpPr>
        <p:spPr/>
      </p:sp>
      <p:sp>
        <p:nvSpPr>
          <p:cNvPr id="3" name="Title 2"/>
          <p:cNvSpPr>
            <a:spLocks noGrp="1"/>
          </p:cNvSpPr>
          <p:nvPr>
            <p:ph type="title"/>
          </p:nvPr>
        </p:nvSpPr>
        <p:spPr/>
        <p:txBody>
          <a:bodyPr/>
          <a:lstStyle/>
          <a:p>
            <a:r>
              <a:rPr lang="en-US" dirty="0">
                <a:solidFill>
                  <a:srgbClr val="002776"/>
                </a:solidFill>
              </a:rPr>
              <a:t>First term of BMI </a:t>
            </a:r>
            <a:r>
              <a:rPr lang="en-US" dirty="0" smtClean="0">
                <a:solidFill>
                  <a:srgbClr val="002776"/>
                </a:solidFill>
              </a:rPr>
              <a:t>601 Dissertation</a:t>
            </a:r>
            <a:br>
              <a:rPr lang="en-US" dirty="0" smtClean="0">
                <a:solidFill>
                  <a:srgbClr val="002776"/>
                </a:solidFill>
              </a:rPr>
            </a:br>
            <a:endParaRPr lang="en-US" sz="2000" dirty="0"/>
          </a:p>
        </p:txBody>
      </p:sp>
      <p:sp>
        <p:nvSpPr>
          <p:cNvPr id="4" name="Content Placeholder 3"/>
          <p:cNvSpPr>
            <a:spLocks noGrp="1"/>
          </p:cNvSpPr>
          <p:nvPr>
            <p:ph idx="10"/>
          </p:nvPr>
        </p:nvSpPr>
        <p:spPr>
          <a:xfrm>
            <a:off x="3174898" y="2288308"/>
            <a:ext cx="5300242" cy="3314757"/>
          </a:xfrm>
        </p:spPr>
        <p:txBody>
          <a:bodyPr>
            <a:normAutofit fontScale="55000" lnSpcReduction="20000"/>
          </a:bodyPr>
          <a:lstStyle/>
          <a:p>
            <a:pPr marL="265176" indent="-173736">
              <a:spcAft>
                <a:spcPts val="2000"/>
              </a:spcAft>
              <a:buSzPct val="120000"/>
            </a:pPr>
            <a:r>
              <a:rPr lang="en-US" sz="2600" dirty="0" smtClean="0">
                <a:solidFill>
                  <a:srgbClr val="364852"/>
                </a:solidFill>
              </a:rPr>
              <a:t>Required by SOM to have a DAC meeting at least once every 6 months; we recommend once every quarter</a:t>
            </a:r>
          </a:p>
          <a:p>
            <a:pPr marL="265176" indent="-173736">
              <a:spcAft>
                <a:spcPts val="2000"/>
              </a:spcAft>
              <a:buSzPct val="120000"/>
            </a:pPr>
            <a:r>
              <a:rPr lang="en-US" sz="2600" dirty="0" smtClean="0">
                <a:solidFill>
                  <a:srgbClr val="364852"/>
                </a:solidFill>
              </a:rPr>
              <a:t>Meet with mentor every 1 or 2 weeks</a:t>
            </a:r>
          </a:p>
          <a:p>
            <a:pPr marL="265176" indent="-173736">
              <a:spcAft>
                <a:spcPts val="2000"/>
              </a:spcAft>
              <a:buSzPct val="120000"/>
            </a:pPr>
            <a:r>
              <a:rPr lang="en-US" sz="2600" dirty="0" smtClean="0">
                <a:solidFill>
                  <a:srgbClr val="364852"/>
                </a:solidFill>
              </a:rPr>
              <a:t>Schedule 1 1/2 hours for first DAC meeting early in the term </a:t>
            </a:r>
            <a:endParaRPr lang="en-US" sz="2600" dirty="0">
              <a:solidFill>
                <a:srgbClr val="364852"/>
              </a:solidFill>
            </a:endParaRPr>
          </a:p>
          <a:p>
            <a:pPr marL="265176" indent="-173736">
              <a:spcAft>
                <a:spcPts val="2000"/>
              </a:spcAft>
              <a:buSzPct val="120000"/>
            </a:pPr>
            <a:r>
              <a:rPr lang="en-US" sz="2600" dirty="0" smtClean="0">
                <a:solidFill>
                  <a:srgbClr val="364852"/>
                </a:solidFill>
              </a:rPr>
              <a:t>Prepare 5 or 6 slides (</a:t>
            </a:r>
            <a:r>
              <a:rPr lang="en-US" sz="2500" b="1" dirty="0" smtClean="0"/>
              <a:t>includes </a:t>
            </a:r>
            <a:r>
              <a:rPr lang="en-US" sz="2500" b="1" dirty="0"/>
              <a:t>Slide 1 </a:t>
            </a:r>
            <a:r>
              <a:rPr lang="en-US" sz="2500" b="1" dirty="0" smtClean="0"/>
              <a:t>template on next slide</a:t>
            </a:r>
            <a:r>
              <a:rPr lang="en-US" sz="2600" dirty="0" smtClean="0">
                <a:solidFill>
                  <a:srgbClr val="364852"/>
                </a:solidFill>
              </a:rPr>
              <a:t>)</a:t>
            </a:r>
            <a:endParaRPr lang="en-US" sz="2600" dirty="0">
              <a:solidFill>
                <a:srgbClr val="364852"/>
              </a:solidFill>
            </a:endParaRPr>
          </a:p>
          <a:p>
            <a:pPr marL="0" indent="0">
              <a:buNone/>
            </a:pPr>
            <a:endParaRPr lang="en-US" dirty="0"/>
          </a:p>
        </p:txBody>
      </p:sp>
      <p:pic>
        <p:nvPicPr>
          <p:cNvPr id="5" name="Picture 4" descr="Backlit cell image." title="Backlit cell."/>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2445849" cy="6858000"/>
          </a:xfrm>
          <a:prstGeom prst="rect">
            <a:avLst/>
          </a:prstGeom>
        </p:spPr>
      </p:pic>
      <p:sp>
        <p:nvSpPr>
          <p:cNvPr id="6" name="Slide Number Placeholder 5"/>
          <p:cNvSpPr>
            <a:spLocks noGrp="1"/>
          </p:cNvSpPr>
          <p:nvPr/>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00C55B48-86F2-D542-81FD-386C69DBE199}" type="slidenum">
              <a:rPr lang="en-US" sz="1200" smtClean="0">
                <a:solidFill>
                  <a:schemeClr val="bg1"/>
                </a:solidFill>
                <a:latin typeface="Noto Serif" charset="0"/>
                <a:ea typeface="Noto Serif" charset="0"/>
                <a:cs typeface="Noto Serif" charset="0"/>
              </a:rPr>
              <a:t>13</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10630231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cture Placeholder 6"/>
          <p:cNvSpPr>
            <a:spLocks noGrp="1"/>
          </p:cNvSpPr>
          <p:nvPr>
            <p:ph type="pic" idx="1"/>
          </p:nvPr>
        </p:nvSpPr>
        <p:spPr/>
      </p:sp>
      <p:sp>
        <p:nvSpPr>
          <p:cNvPr id="3" name="Title 2"/>
          <p:cNvSpPr>
            <a:spLocks noGrp="1"/>
          </p:cNvSpPr>
          <p:nvPr>
            <p:ph type="title"/>
          </p:nvPr>
        </p:nvSpPr>
        <p:spPr>
          <a:xfrm>
            <a:off x="3174898" y="682610"/>
            <a:ext cx="5467880" cy="1207736"/>
          </a:xfrm>
        </p:spPr>
        <p:txBody>
          <a:bodyPr/>
          <a:lstStyle/>
          <a:p>
            <a:r>
              <a:rPr lang="en-US" dirty="0">
                <a:solidFill>
                  <a:srgbClr val="002776"/>
                </a:solidFill>
              </a:rPr>
              <a:t>First term of BMI 601 </a:t>
            </a:r>
            <a:r>
              <a:rPr lang="en-US" dirty="0" smtClean="0">
                <a:solidFill>
                  <a:srgbClr val="002776"/>
                </a:solidFill>
              </a:rPr>
              <a:t>Dissertation (cont.)</a:t>
            </a:r>
            <a:br>
              <a:rPr lang="en-US" dirty="0" smtClean="0">
                <a:solidFill>
                  <a:srgbClr val="002776"/>
                </a:solidFill>
              </a:rPr>
            </a:br>
            <a:r>
              <a:rPr lang="en-US" sz="1600" dirty="0" smtClean="0">
                <a:solidFill>
                  <a:srgbClr val="002776"/>
                </a:solidFill>
              </a:rPr>
              <a:t>Slide 1 Template:</a:t>
            </a:r>
            <a:endParaRPr lang="en-US" sz="1600" dirty="0"/>
          </a:p>
        </p:txBody>
      </p:sp>
      <p:sp>
        <p:nvSpPr>
          <p:cNvPr id="4" name="Content Placeholder 3"/>
          <p:cNvSpPr>
            <a:spLocks noGrp="1"/>
          </p:cNvSpPr>
          <p:nvPr>
            <p:ph idx="10"/>
          </p:nvPr>
        </p:nvSpPr>
        <p:spPr>
          <a:xfrm>
            <a:off x="3258717" y="1955893"/>
            <a:ext cx="5300242" cy="2827121"/>
          </a:xfrm>
          <a:ln w="9525">
            <a:solidFill>
              <a:schemeClr val="tx1"/>
            </a:solidFill>
          </a:ln>
        </p:spPr>
        <p:txBody>
          <a:bodyPr>
            <a:normAutofit fontScale="62500" lnSpcReduction="20000"/>
          </a:bodyPr>
          <a:lstStyle/>
          <a:p>
            <a:r>
              <a:rPr lang="en-US" b="1" dirty="0"/>
              <a:t>Purpose of today’s meeting:</a:t>
            </a:r>
            <a:endParaRPr lang="en-US" dirty="0"/>
          </a:p>
          <a:p>
            <a:pPr lvl="0"/>
            <a:r>
              <a:rPr lang="en-US" dirty="0"/>
              <a:t>Present 5-6 slides outlining current status of my research</a:t>
            </a:r>
          </a:p>
          <a:p>
            <a:pPr lvl="0"/>
            <a:r>
              <a:rPr lang="en-US" dirty="0"/>
              <a:t>Summarize literature review</a:t>
            </a:r>
          </a:p>
          <a:p>
            <a:pPr lvl="0"/>
            <a:r>
              <a:rPr lang="en-US" dirty="0"/>
              <a:t>Identify gaps in the research</a:t>
            </a:r>
          </a:p>
          <a:p>
            <a:pPr lvl="0"/>
            <a:r>
              <a:rPr lang="en-US" dirty="0"/>
              <a:t>Suggest possible research questions</a:t>
            </a:r>
          </a:p>
          <a:p>
            <a:pPr lvl="0"/>
            <a:r>
              <a:rPr lang="en-US" dirty="0"/>
              <a:t>Obtain feedback from Committee regarding possible research questions</a:t>
            </a:r>
          </a:p>
          <a:p>
            <a:pPr lvl="0"/>
            <a:r>
              <a:rPr lang="en-US" dirty="0"/>
              <a:t>Obtain feedback from Committee regarding possible specific aims (2)</a:t>
            </a:r>
          </a:p>
          <a:p>
            <a:pPr lvl="0"/>
            <a:r>
              <a:rPr lang="en-US" dirty="0"/>
              <a:t>Obtain additional feedback to help me develop my proposal</a:t>
            </a:r>
          </a:p>
          <a:p>
            <a:pPr marL="0" indent="0">
              <a:buNone/>
            </a:pPr>
            <a:r>
              <a:rPr lang="en-US" b="1" dirty="0"/>
              <a:t> </a:t>
            </a:r>
            <a:endParaRPr lang="en-US" dirty="0"/>
          </a:p>
          <a:p>
            <a:pPr marL="0" indent="0">
              <a:buNone/>
            </a:pPr>
            <a:endParaRPr lang="en-US" dirty="0"/>
          </a:p>
        </p:txBody>
      </p:sp>
      <p:pic>
        <p:nvPicPr>
          <p:cNvPr id="5" name="Picture 4" descr="Backlit cell image." title="Backlit cell."/>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2445849" cy="6858000"/>
          </a:xfrm>
          <a:prstGeom prst="rect">
            <a:avLst/>
          </a:prstGeom>
        </p:spPr>
      </p:pic>
      <p:sp>
        <p:nvSpPr>
          <p:cNvPr id="6" name="Slide Number Placeholder 5"/>
          <p:cNvSpPr>
            <a:spLocks noGrp="1"/>
          </p:cNvSpPr>
          <p:nvPr/>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00C55B48-86F2-D542-81FD-386C69DBE199}" type="slidenum">
              <a:rPr lang="en-US" sz="1200" smtClean="0">
                <a:solidFill>
                  <a:schemeClr val="bg1"/>
                </a:solidFill>
                <a:latin typeface="Noto Serif" charset="0"/>
                <a:ea typeface="Noto Serif" charset="0"/>
                <a:cs typeface="Noto Serif" charset="0"/>
              </a:rPr>
              <a:t>14</a:t>
            </a:fld>
            <a:endParaRPr lang="en-US" sz="1200" dirty="0">
              <a:solidFill>
                <a:schemeClr val="bg1"/>
              </a:solidFill>
              <a:latin typeface="Noto Serif" charset="0"/>
              <a:ea typeface="Noto Serif" charset="0"/>
              <a:cs typeface="Noto Serif" charset="0"/>
            </a:endParaRPr>
          </a:p>
        </p:txBody>
      </p:sp>
      <p:sp>
        <p:nvSpPr>
          <p:cNvPr id="2" name="TextBox 1"/>
          <p:cNvSpPr txBox="1"/>
          <p:nvPr/>
        </p:nvSpPr>
        <p:spPr>
          <a:xfrm>
            <a:off x="3332285" y="4783015"/>
            <a:ext cx="5002823" cy="1780809"/>
          </a:xfrm>
          <a:prstGeom prst="rect">
            <a:avLst/>
          </a:prstGeom>
          <a:noFill/>
        </p:spPr>
        <p:txBody>
          <a:bodyPr wrap="square" rtlCol="0">
            <a:spAutoFit/>
          </a:bodyPr>
          <a:lstStyle/>
          <a:p>
            <a:pPr marL="342900" indent="-342900">
              <a:lnSpc>
                <a:spcPct val="110000"/>
              </a:lnSpc>
              <a:spcBef>
                <a:spcPct val="20000"/>
              </a:spcBef>
              <a:buFont typeface="Arial"/>
              <a:buChar char="•"/>
            </a:pPr>
            <a:r>
              <a:rPr lang="en-US" sz="1300" b="1" dirty="0">
                <a:solidFill>
                  <a:srgbClr val="585E60"/>
                </a:solidFill>
                <a:latin typeface="Noto Serif"/>
                <a:cs typeface="Noto Serif"/>
              </a:rPr>
              <a:t>Next steps for this term:</a:t>
            </a:r>
          </a:p>
          <a:p>
            <a:pPr marL="342900" lvl="0" indent="-342900">
              <a:lnSpc>
                <a:spcPct val="110000"/>
              </a:lnSpc>
              <a:spcBef>
                <a:spcPct val="20000"/>
              </a:spcBef>
              <a:buFont typeface="Arial"/>
              <a:buChar char="•"/>
            </a:pPr>
            <a:r>
              <a:rPr lang="en-US" sz="1300" dirty="0">
                <a:solidFill>
                  <a:srgbClr val="585E60"/>
                </a:solidFill>
                <a:latin typeface="Noto Serif"/>
                <a:cs typeface="Noto Serif"/>
              </a:rPr>
              <a:t>Regular meetings with advisor</a:t>
            </a:r>
          </a:p>
          <a:p>
            <a:pPr marL="342900" lvl="0" indent="-342900">
              <a:lnSpc>
                <a:spcPct val="110000"/>
              </a:lnSpc>
              <a:spcBef>
                <a:spcPct val="20000"/>
              </a:spcBef>
              <a:buFont typeface="Arial"/>
              <a:buChar char="•"/>
            </a:pPr>
            <a:r>
              <a:rPr lang="en-US" sz="1300" dirty="0">
                <a:solidFill>
                  <a:srgbClr val="585E60"/>
                </a:solidFill>
                <a:latin typeface="Noto Serif"/>
                <a:cs typeface="Noto Serif"/>
              </a:rPr>
              <a:t>Submit written proposal and slides to Committee for review</a:t>
            </a:r>
          </a:p>
          <a:p>
            <a:pPr marL="342900" lvl="0" indent="-342900">
              <a:lnSpc>
                <a:spcPct val="110000"/>
              </a:lnSpc>
              <a:spcBef>
                <a:spcPct val="20000"/>
              </a:spcBef>
              <a:buFont typeface="Arial"/>
              <a:buChar char="•"/>
            </a:pPr>
            <a:r>
              <a:rPr lang="en-US" sz="1300" dirty="0">
                <a:solidFill>
                  <a:srgbClr val="585E60"/>
                </a:solidFill>
                <a:latin typeface="Noto Serif"/>
                <a:cs typeface="Noto Serif"/>
              </a:rPr>
              <a:t>Pre-defense meeting (rehearsed, timed 40-minute presentation with slides)</a:t>
            </a:r>
          </a:p>
          <a:p>
            <a:pPr marL="342900" lvl="0" indent="-342900">
              <a:lnSpc>
                <a:spcPct val="110000"/>
              </a:lnSpc>
              <a:spcBef>
                <a:spcPct val="20000"/>
              </a:spcBef>
              <a:buFont typeface="Arial"/>
              <a:buChar char="•"/>
            </a:pPr>
            <a:r>
              <a:rPr lang="en-US" sz="1300" dirty="0">
                <a:solidFill>
                  <a:srgbClr val="585E60"/>
                </a:solidFill>
                <a:latin typeface="Noto Serif"/>
                <a:cs typeface="Noto Serif"/>
              </a:rPr>
              <a:t>Public proposal defense by end of term</a:t>
            </a:r>
          </a:p>
        </p:txBody>
      </p:sp>
    </p:spTree>
    <p:extLst>
      <p:ext uri="{BB962C8B-B14F-4D97-AF65-F5344CB8AC3E}">
        <p14:creationId xmlns:p14="http://schemas.microsoft.com/office/powerpoint/2010/main" val="4515496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
          </p:nvPr>
        </p:nvSpPr>
        <p:spPr/>
      </p:sp>
      <p:sp>
        <p:nvSpPr>
          <p:cNvPr id="3" name="Title 2"/>
          <p:cNvSpPr>
            <a:spLocks noGrp="1"/>
          </p:cNvSpPr>
          <p:nvPr>
            <p:ph type="title"/>
          </p:nvPr>
        </p:nvSpPr>
        <p:spPr>
          <a:xfrm>
            <a:off x="3091079" y="436950"/>
            <a:ext cx="5467880" cy="752528"/>
          </a:xfrm>
        </p:spPr>
        <p:txBody>
          <a:bodyPr/>
          <a:lstStyle/>
          <a:p>
            <a:r>
              <a:rPr lang="en-US" dirty="0">
                <a:solidFill>
                  <a:srgbClr val="002776"/>
                </a:solidFill>
              </a:rPr>
              <a:t>First term of BMI </a:t>
            </a:r>
            <a:r>
              <a:rPr lang="en-US" dirty="0" smtClean="0">
                <a:solidFill>
                  <a:srgbClr val="002776"/>
                </a:solidFill>
              </a:rPr>
              <a:t>601 Dissertation (cont.)</a:t>
            </a:r>
            <a:endParaRPr lang="en-US" sz="2000" dirty="0"/>
          </a:p>
        </p:txBody>
      </p:sp>
      <p:sp>
        <p:nvSpPr>
          <p:cNvPr id="4" name="Content Placeholder 3"/>
          <p:cNvSpPr>
            <a:spLocks noGrp="1"/>
          </p:cNvSpPr>
          <p:nvPr>
            <p:ph idx="10"/>
          </p:nvPr>
        </p:nvSpPr>
        <p:spPr>
          <a:xfrm>
            <a:off x="3091079" y="1391701"/>
            <a:ext cx="5300242" cy="4447048"/>
          </a:xfrm>
        </p:spPr>
        <p:txBody>
          <a:bodyPr>
            <a:normAutofit fontScale="77500" lnSpcReduction="20000"/>
          </a:bodyPr>
          <a:lstStyle/>
          <a:p>
            <a:pPr marL="265176" indent="-173736">
              <a:spcAft>
                <a:spcPts val="2000"/>
              </a:spcAft>
              <a:buSzPct val="120000"/>
            </a:pPr>
            <a:r>
              <a:rPr lang="en-US" sz="2600" dirty="0" smtClean="0">
                <a:solidFill>
                  <a:srgbClr val="364852"/>
                </a:solidFill>
              </a:rPr>
              <a:t>Present current state of your research</a:t>
            </a:r>
            <a:endParaRPr lang="en-US" sz="2600" dirty="0">
              <a:solidFill>
                <a:srgbClr val="364852"/>
              </a:solidFill>
            </a:endParaRPr>
          </a:p>
          <a:p>
            <a:pPr marL="265176" indent="-173736">
              <a:spcAft>
                <a:spcPts val="2000"/>
              </a:spcAft>
              <a:buSzPct val="120000"/>
            </a:pPr>
            <a:r>
              <a:rPr lang="en-US" sz="2600" dirty="0" smtClean="0">
                <a:solidFill>
                  <a:srgbClr val="364852"/>
                </a:solidFill>
              </a:rPr>
              <a:t>Purpose of first DAC meeting is to obtain input from committee as you develop your proposal </a:t>
            </a:r>
          </a:p>
          <a:p>
            <a:pPr marL="265176" indent="-173736">
              <a:spcAft>
                <a:spcPts val="2000"/>
              </a:spcAft>
              <a:buSzPct val="120000"/>
            </a:pPr>
            <a:r>
              <a:rPr lang="en-US" sz="2600" dirty="0" smtClean="0">
                <a:solidFill>
                  <a:srgbClr val="364852"/>
                </a:solidFill>
              </a:rPr>
              <a:t>Complete </a:t>
            </a:r>
            <a:r>
              <a:rPr lang="en-US" sz="2600" i="1" dirty="0">
                <a:solidFill>
                  <a:srgbClr val="364852"/>
                </a:solidFill>
              </a:rPr>
              <a:t>D</a:t>
            </a:r>
            <a:r>
              <a:rPr lang="en-US" sz="2600" i="1" dirty="0" smtClean="0">
                <a:solidFill>
                  <a:srgbClr val="364852"/>
                </a:solidFill>
              </a:rPr>
              <a:t>AC Meeting Summary Form</a:t>
            </a:r>
          </a:p>
          <a:p>
            <a:pPr marL="265176" indent="-173736">
              <a:spcAft>
                <a:spcPts val="2000"/>
              </a:spcAft>
              <a:buSzPct val="120000"/>
            </a:pPr>
            <a:r>
              <a:rPr lang="en-US" sz="2600" dirty="0" smtClean="0">
                <a:solidFill>
                  <a:srgbClr val="364852"/>
                </a:solidFill>
              </a:rPr>
              <a:t>Meet with mentor regularly for remainder of term</a:t>
            </a:r>
            <a:endParaRPr lang="en-US" sz="2600" dirty="0">
              <a:solidFill>
                <a:srgbClr val="364852"/>
              </a:solidFill>
            </a:endParaRPr>
          </a:p>
          <a:p>
            <a:endParaRPr lang="en-US" dirty="0"/>
          </a:p>
        </p:txBody>
      </p:sp>
      <p:pic>
        <p:nvPicPr>
          <p:cNvPr id="5" name="Picture 4" descr="Backlit cell image." title="Backlit cell."/>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2445849" cy="6858000"/>
          </a:xfrm>
          <a:prstGeom prst="rect">
            <a:avLst/>
          </a:prstGeom>
        </p:spPr>
      </p:pic>
      <p:sp>
        <p:nvSpPr>
          <p:cNvPr id="6" name="Slide Number Placeholder 5"/>
          <p:cNvSpPr>
            <a:spLocks noGrp="1"/>
          </p:cNvSpPr>
          <p:nvPr/>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00C55B48-86F2-D542-81FD-386C69DBE199}" type="slidenum">
              <a:rPr lang="en-US" sz="1200" smtClean="0">
                <a:solidFill>
                  <a:schemeClr val="bg1"/>
                </a:solidFill>
                <a:latin typeface="Noto Serif" charset="0"/>
                <a:ea typeface="Noto Serif" charset="0"/>
                <a:cs typeface="Noto Serif" charset="0"/>
              </a:rPr>
              <a:t>15</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14678630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p:cNvSpPr>
            <a:spLocks noGrp="1"/>
          </p:cNvSpPr>
          <p:nvPr>
            <p:ph type="pic" idx="1"/>
          </p:nvPr>
        </p:nvSpPr>
        <p:spPr/>
      </p:sp>
      <p:sp>
        <p:nvSpPr>
          <p:cNvPr id="3" name="Title 2"/>
          <p:cNvSpPr>
            <a:spLocks noGrp="1"/>
          </p:cNvSpPr>
          <p:nvPr>
            <p:ph type="title"/>
          </p:nvPr>
        </p:nvSpPr>
        <p:spPr/>
        <p:txBody>
          <a:bodyPr/>
          <a:lstStyle/>
          <a:p>
            <a:r>
              <a:rPr lang="en-US" dirty="0" smtClean="0">
                <a:solidFill>
                  <a:srgbClr val="002776"/>
                </a:solidFill>
              </a:rPr>
              <a:t>First term of BMI 601 Research (cont.)</a:t>
            </a:r>
            <a:endParaRPr lang="en-US" dirty="0">
              <a:solidFill>
                <a:srgbClr val="002776"/>
              </a:solidFill>
            </a:endParaRPr>
          </a:p>
        </p:txBody>
      </p:sp>
      <p:sp>
        <p:nvSpPr>
          <p:cNvPr id="4" name="Content Placeholder 3"/>
          <p:cNvSpPr>
            <a:spLocks noGrp="1"/>
          </p:cNvSpPr>
          <p:nvPr>
            <p:ph idx="10"/>
          </p:nvPr>
        </p:nvSpPr>
        <p:spPr>
          <a:xfrm>
            <a:off x="3174898" y="1540962"/>
            <a:ext cx="5300242" cy="4309648"/>
          </a:xfrm>
        </p:spPr>
        <p:txBody>
          <a:bodyPr>
            <a:normAutofit fontScale="70000" lnSpcReduction="20000"/>
          </a:bodyPr>
          <a:lstStyle/>
          <a:p>
            <a:pPr marL="91440" indent="0">
              <a:spcBef>
                <a:spcPts val="0"/>
              </a:spcBef>
              <a:spcAft>
                <a:spcPts val="2000"/>
              </a:spcAft>
              <a:buSzPct val="120000"/>
              <a:buNone/>
            </a:pPr>
            <a:r>
              <a:rPr lang="en-US" sz="2500" dirty="0" smtClean="0">
                <a:solidFill>
                  <a:srgbClr val="364852"/>
                </a:solidFill>
              </a:rPr>
              <a:t>Prepare </a:t>
            </a:r>
            <a:r>
              <a:rPr lang="en-US" sz="2500" dirty="0">
                <a:solidFill>
                  <a:srgbClr val="364852"/>
                </a:solidFill>
              </a:rPr>
              <a:t>your proposal</a:t>
            </a:r>
          </a:p>
          <a:p>
            <a:pPr marL="265176" indent="-173736">
              <a:lnSpc>
                <a:spcPct val="120000"/>
              </a:lnSpc>
              <a:spcBef>
                <a:spcPts val="0"/>
              </a:spcBef>
              <a:buSzPct val="120000"/>
            </a:pPr>
            <a:r>
              <a:rPr lang="en-US" dirty="0" smtClean="0">
                <a:solidFill>
                  <a:srgbClr val="364852"/>
                </a:solidFill>
              </a:rPr>
              <a:t>Include:</a:t>
            </a:r>
          </a:p>
          <a:p>
            <a:pPr marL="665226" lvl="1" indent="-173736">
              <a:lnSpc>
                <a:spcPct val="120000"/>
              </a:lnSpc>
              <a:spcBef>
                <a:spcPts val="0"/>
              </a:spcBef>
              <a:spcAft>
                <a:spcPts val="600"/>
              </a:spcAft>
              <a:buSzPct val="120000"/>
            </a:pPr>
            <a:r>
              <a:rPr lang="en-US" dirty="0" smtClean="0">
                <a:solidFill>
                  <a:srgbClr val="364852"/>
                </a:solidFill>
              </a:rPr>
              <a:t>Background</a:t>
            </a:r>
          </a:p>
          <a:p>
            <a:pPr marL="665226" lvl="1" indent="-173736">
              <a:lnSpc>
                <a:spcPct val="120000"/>
              </a:lnSpc>
              <a:spcBef>
                <a:spcPts val="0"/>
              </a:spcBef>
              <a:spcAft>
                <a:spcPts val="600"/>
              </a:spcAft>
              <a:buSzPct val="120000"/>
            </a:pPr>
            <a:r>
              <a:rPr lang="en-US" dirty="0" smtClean="0">
                <a:solidFill>
                  <a:srgbClr val="364852"/>
                </a:solidFill>
              </a:rPr>
              <a:t>Specific Aims</a:t>
            </a:r>
          </a:p>
          <a:p>
            <a:pPr marL="665226" lvl="1" indent="-173736">
              <a:lnSpc>
                <a:spcPct val="120000"/>
              </a:lnSpc>
              <a:spcBef>
                <a:spcPts val="0"/>
              </a:spcBef>
              <a:spcAft>
                <a:spcPts val="600"/>
              </a:spcAft>
              <a:buSzPct val="120000"/>
            </a:pPr>
            <a:r>
              <a:rPr lang="en-US" dirty="0" smtClean="0">
                <a:solidFill>
                  <a:srgbClr val="364852"/>
                </a:solidFill>
              </a:rPr>
              <a:t>Methods</a:t>
            </a:r>
          </a:p>
          <a:p>
            <a:pPr marL="665226" lvl="1" indent="-173736">
              <a:lnSpc>
                <a:spcPct val="120000"/>
              </a:lnSpc>
              <a:spcBef>
                <a:spcPts val="0"/>
              </a:spcBef>
              <a:spcAft>
                <a:spcPts val="600"/>
              </a:spcAft>
              <a:buSzPct val="120000"/>
            </a:pPr>
            <a:r>
              <a:rPr lang="en-US" dirty="0" smtClean="0">
                <a:solidFill>
                  <a:srgbClr val="364852"/>
                </a:solidFill>
              </a:rPr>
              <a:t>Limitations</a:t>
            </a:r>
          </a:p>
          <a:p>
            <a:pPr marL="665226" lvl="1" indent="-173736">
              <a:lnSpc>
                <a:spcPct val="120000"/>
              </a:lnSpc>
              <a:spcBef>
                <a:spcPts val="0"/>
              </a:spcBef>
              <a:spcAft>
                <a:spcPts val="600"/>
              </a:spcAft>
              <a:buSzPct val="120000"/>
            </a:pPr>
            <a:r>
              <a:rPr lang="en-US" dirty="0" smtClean="0">
                <a:solidFill>
                  <a:srgbClr val="364852"/>
                </a:solidFill>
              </a:rPr>
              <a:t>Anticipated Results</a:t>
            </a:r>
          </a:p>
          <a:p>
            <a:pPr marL="665226" lvl="1" indent="-173736">
              <a:lnSpc>
                <a:spcPct val="120000"/>
              </a:lnSpc>
              <a:spcBef>
                <a:spcPts val="0"/>
              </a:spcBef>
              <a:spcAft>
                <a:spcPts val="600"/>
              </a:spcAft>
              <a:buSzPct val="120000"/>
            </a:pPr>
            <a:r>
              <a:rPr lang="en-US" dirty="0" smtClean="0">
                <a:solidFill>
                  <a:srgbClr val="364852"/>
                </a:solidFill>
              </a:rPr>
              <a:t>Bibliography</a:t>
            </a:r>
          </a:p>
          <a:p>
            <a:pPr marL="665226" lvl="1" indent="-173736">
              <a:spcBef>
                <a:spcPts val="0"/>
              </a:spcBef>
              <a:spcAft>
                <a:spcPts val="2000"/>
              </a:spcAft>
              <a:buSzPct val="120000"/>
            </a:pPr>
            <a:r>
              <a:rPr lang="en-US" dirty="0" smtClean="0">
                <a:solidFill>
                  <a:srgbClr val="364852"/>
                </a:solidFill>
              </a:rPr>
              <a:t>See </a:t>
            </a:r>
            <a:r>
              <a:rPr lang="en-US" i="1" dirty="0" smtClean="0">
                <a:solidFill>
                  <a:srgbClr val="364852"/>
                </a:solidFill>
              </a:rPr>
              <a:t>Guidelines and regulations for Completion of Master’s and PhD. Degrees</a:t>
            </a:r>
            <a:r>
              <a:rPr lang="en-US" i="1" dirty="0">
                <a:solidFill>
                  <a:srgbClr val="364852"/>
                </a:solidFill>
              </a:rPr>
              <a:t>:</a:t>
            </a:r>
            <a:r>
              <a:rPr lang="en-US" i="1" dirty="0" smtClean="0">
                <a:solidFill>
                  <a:srgbClr val="364852"/>
                </a:solidFill>
              </a:rPr>
              <a:t> </a:t>
            </a:r>
            <a:r>
              <a:rPr lang="en-US" dirty="0">
                <a:hlinkClick r:id="rId2"/>
              </a:rPr>
              <a:t>https://</a:t>
            </a:r>
            <a:r>
              <a:rPr lang="en-US" dirty="0" smtClean="0">
                <a:hlinkClick r:id="rId2"/>
              </a:rPr>
              <a:t>www.ohsu.edu/school-of-medicine/graduate-studies/forms-and-policies</a:t>
            </a:r>
            <a:r>
              <a:rPr lang="en-US" dirty="0" smtClean="0"/>
              <a:t>. Click on “Degree guidelines”.</a:t>
            </a:r>
            <a:endParaRPr lang="en-US" dirty="0" smtClean="0">
              <a:solidFill>
                <a:srgbClr val="364852"/>
              </a:solidFill>
            </a:endParaRPr>
          </a:p>
          <a:p>
            <a:pPr marL="265176" indent="-173736">
              <a:spcAft>
                <a:spcPts val="2000"/>
              </a:spcAft>
              <a:buSzPct val="120000"/>
            </a:pPr>
            <a:endParaRPr lang="en-US" sz="1700" dirty="0">
              <a:solidFill>
                <a:srgbClr val="364852"/>
              </a:solidFill>
            </a:endParaRPr>
          </a:p>
        </p:txBody>
      </p:sp>
      <p:pic>
        <p:nvPicPr>
          <p:cNvPr id="5" name="Picture 4" descr="Image of researcher in a lab looking at a microscope." title="Researcher at bench image."/>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2445847" cy="6857999"/>
          </a:xfrm>
          <a:prstGeom prst="rect">
            <a:avLst/>
          </a:prstGeom>
          <a:ln>
            <a:noFill/>
          </a:ln>
        </p:spPr>
      </p:pic>
      <p:sp>
        <p:nvSpPr>
          <p:cNvPr id="7" name="Slide Number Placeholder 5"/>
          <p:cNvSpPr>
            <a:spLocks noGrp="1"/>
          </p:cNvSpPr>
          <p:nvPr/>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FE889F8D-112E-4640-B23B-3BF5401BB34D}" type="slidenum">
              <a:rPr lang="en-US" sz="1200" smtClean="0">
                <a:solidFill>
                  <a:schemeClr val="tx2"/>
                </a:solidFill>
              </a:rPr>
              <a:t>16</a:t>
            </a:fld>
            <a:endParaRPr lang="en-US" sz="1200" dirty="0">
              <a:solidFill>
                <a:schemeClr val="tx2"/>
              </a:solidFill>
            </a:endParaRPr>
          </a:p>
        </p:txBody>
      </p:sp>
    </p:spTree>
    <p:extLst>
      <p:ext uri="{BB962C8B-B14F-4D97-AF65-F5344CB8AC3E}">
        <p14:creationId xmlns:p14="http://schemas.microsoft.com/office/powerpoint/2010/main" val="27564855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p:cNvSpPr>
            <a:spLocks noGrp="1"/>
          </p:cNvSpPr>
          <p:nvPr>
            <p:ph type="pic" idx="1"/>
          </p:nvPr>
        </p:nvSpPr>
        <p:spPr/>
      </p:sp>
      <p:sp>
        <p:nvSpPr>
          <p:cNvPr id="3" name="Title 2"/>
          <p:cNvSpPr>
            <a:spLocks noGrp="1"/>
          </p:cNvSpPr>
          <p:nvPr>
            <p:ph type="title"/>
          </p:nvPr>
        </p:nvSpPr>
        <p:spPr/>
        <p:txBody>
          <a:bodyPr/>
          <a:lstStyle/>
          <a:p>
            <a:r>
              <a:rPr lang="en-US" dirty="0">
                <a:solidFill>
                  <a:srgbClr val="002776"/>
                </a:solidFill>
              </a:rPr>
              <a:t>First term of BMI </a:t>
            </a:r>
            <a:r>
              <a:rPr lang="en-US" dirty="0" smtClean="0">
                <a:solidFill>
                  <a:srgbClr val="002776"/>
                </a:solidFill>
              </a:rPr>
              <a:t>601 Research </a:t>
            </a:r>
            <a:r>
              <a:rPr lang="en-US" dirty="0">
                <a:solidFill>
                  <a:srgbClr val="002776"/>
                </a:solidFill>
              </a:rPr>
              <a:t>(cont.)</a:t>
            </a:r>
          </a:p>
        </p:txBody>
      </p:sp>
      <p:sp>
        <p:nvSpPr>
          <p:cNvPr id="4" name="Content Placeholder 3"/>
          <p:cNvSpPr>
            <a:spLocks noGrp="1"/>
          </p:cNvSpPr>
          <p:nvPr>
            <p:ph idx="10"/>
          </p:nvPr>
        </p:nvSpPr>
        <p:spPr/>
        <p:txBody>
          <a:bodyPr>
            <a:normAutofit fontScale="70000" lnSpcReduction="20000"/>
          </a:bodyPr>
          <a:lstStyle/>
          <a:p>
            <a:pPr marL="91440" indent="0">
              <a:spcAft>
                <a:spcPts val="2000"/>
              </a:spcAft>
              <a:buSzPct val="120000"/>
              <a:buNone/>
            </a:pPr>
            <a:r>
              <a:rPr lang="en-US" sz="1800" dirty="0" smtClean="0">
                <a:solidFill>
                  <a:srgbClr val="364852"/>
                </a:solidFill>
              </a:rPr>
              <a:t>Begin process to obtain </a:t>
            </a:r>
            <a:r>
              <a:rPr lang="en-US" sz="1800" dirty="0">
                <a:solidFill>
                  <a:srgbClr val="364852"/>
                </a:solidFill>
              </a:rPr>
              <a:t>IRB approval: </a:t>
            </a:r>
            <a:r>
              <a:rPr lang="en-US" sz="1800" dirty="0" smtClean="0">
                <a:solidFill>
                  <a:srgbClr val="364852"/>
                </a:solidFill>
                <a:hlinkClick r:id="rId2" action="ppaction://hlinkfile"/>
              </a:rPr>
              <a:t>eirb.ohsu.edu</a:t>
            </a:r>
            <a:r>
              <a:rPr lang="en-US" sz="1800" dirty="0" smtClean="0">
                <a:solidFill>
                  <a:srgbClr val="364852"/>
                </a:solidFill>
              </a:rPr>
              <a:t> </a:t>
            </a:r>
          </a:p>
          <a:p>
            <a:pPr marL="91440" indent="0">
              <a:spcAft>
                <a:spcPts val="2000"/>
              </a:spcAft>
              <a:buSzPct val="120000"/>
              <a:buNone/>
            </a:pPr>
            <a:r>
              <a:rPr lang="en-US" sz="1800" dirty="0" smtClean="0">
                <a:solidFill>
                  <a:srgbClr val="364852"/>
                </a:solidFill>
              </a:rPr>
              <a:t>Defend your proposal</a:t>
            </a:r>
          </a:p>
          <a:p>
            <a:pPr marL="265176" indent="-173736">
              <a:spcAft>
                <a:spcPts val="2000"/>
              </a:spcAft>
              <a:buSzPct val="120000"/>
            </a:pPr>
            <a:r>
              <a:rPr lang="en-US" sz="1800" dirty="0" smtClean="0">
                <a:solidFill>
                  <a:srgbClr val="364852"/>
                </a:solidFill>
              </a:rPr>
              <a:t>Schedule 1) pre-defense and, 2) public defense</a:t>
            </a:r>
            <a:endParaRPr lang="en-US" sz="1700" dirty="0" smtClean="0">
              <a:solidFill>
                <a:srgbClr val="364852"/>
              </a:solidFill>
            </a:endParaRPr>
          </a:p>
          <a:p>
            <a:pPr marL="265176" indent="-173736">
              <a:spcAft>
                <a:spcPts val="2000"/>
              </a:spcAft>
              <a:buSzPct val="120000"/>
            </a:pPr>
            <a:r>
              <a:rPr lang="en-US" sz="1900" dirty="0" smtClean="0">
                <a:solidFill>
                  <a:srgbClr val="364852"/>
                </a:solidFill>
              </a:rPr>
              <a:t>Hold pre-defense meeting with Committee. If approved, obtain signed </a:t>
            </a:r>
            <a:r>
              <a:rPr lang="en-US" sz="1900" i="1" dirty="0" smtClean="0">
                <a:solidFill>
                  <a:srgbClr val="364852"/>
                </a:solidFill>
              </a:rPr>
              <a:t>Pre-defense Approval Form</a:t>
            </a:r>
            <a:r>
              <a:rPr lang="en-US" sz="1900" dirty="0" smtClean="0">
                <a:solidFill>
                  <a:srgbClr val="364852"/>
                </a:solidFill>
              </a:rPr>
              <a:t>. </a:t>
            </a:r>
          </a:p>
          <a:p>
            <a:pPr marL="265176" indent="-173736">
              <a:spcAft>
                <a:spcPts val="2000"/>
              </a:spcAft>
              <a:buSzPct val="120000"/>
            </a:pPr>
            <a:r>
              <a:rPr lang="en-US" sz="1900" dirty="0" smtClean="0">
                <a:solidFill>
                  <a:srgbClr val="364852"/>
                </a:solidFill>
              </a:rPr>
              <a:t>Proprietary information? Complete </a:t>
            </a:r>
            <a:r>
              <a:rPr lang="en-US" sz="1900" i="1" dirty="0" smtClean="0">
                <a:solidFill>
                  <a:srgbClr val="364852"/>
                </a:solidFill>
              </a:rPr>
              <a:t>Step 1 (“Go/No Go”) Form  </a:t>
            </a:r>
            <a:r>
              <a:rPr lang="en-US" sz="1900" dirty="0" smtClean="0">
                <a:solidFill>
                  <a:srgbClr val="364852"/>
                </a:solidFill>
              </a:rPr>
              <a:t>if you do not want to livestream or record</a:t>
            </a:r>
          </a:p>
          <a:p>
            <a:pPr marL="265176" indent="-173736">
              <a:spcAft>
                <a:spcPts val="2000"/>
              </a:spcAft>
              <a:buSzPct val="120000"/>
            </a:pPr>
            <a:r>
              <a:rPr lang="en-US" sz="1900" dirty="0" smtClean="0">
                <a:solidFill>
                  <a:srgbClr val="364852"/>
                </a:solidFill>
              </a:rPr>
              <a:t>Defend proposal in BICC 124</a:t>
            </a:r>
            <a:endParaRPr lang="en-US" sz="1900" dirty="0">
              <a:solidFill>
                <a:srgbClr val="364852"/>
              </a:solidFill>
            </a:endParaRPr>
          </a:p>
        </p:txBody>
      </p:sp>
      <p:pic>
        <p:nvPicPr>
          <p:cNvPr id="5" name="Picture 4" descr="Image of researcher in a lab looking at a microscope." title="Researcher at bench image."/>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2445847" cy="6857999"/>
          </a:xfrm>
          <a:prstGeom prst="rect">
            <a:avLst/>
          </a:prstGeom>
          <a:ln>
            <a:noFill/>
          </a:ln>
        </p:spPr>
      </p:pic>
      <p:sp>
        <p:nvSpPr>
          <p:cNvPr id="7" name="Slide Number Placeholder 5"/>
          <p:cNvSpPr>
            <a:spLocks noGrp="1"/>
          </p:cNvSpPr>
          <p:nvPr/>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FE889F8D-112E-4640-B23B-3BF5401BB34D}" type="slidenum">
              <a:rPr lang="en-US" sz="1200" smtClean="0">
                <a:solidFill>
                  <a:schemeClr val="tx2"/>
                </a:solidFill>
              </a:rPr>
              <a:t>17</a:t>
            </a:fld>
            <a:endParaRPr lang="en-US" sz="1200" dirty="0">
              <a:solidFill>
                <a:schemeClr val="tx2"/>
              </a:solidFill>
            </a:endParaRPr>
          </a:p>
        </p:txBody>
      </p:sp>
    </p:spTree>
    <p:extLst>
      <p:ext uri="{BB962C8B-B14F-4D97-AF65-F5344CB8AC3E}">
        <p14:creationId xmlns:p14="http://schemas.microsoft.com/office/powerpoint/2010/main" val="31703518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p:cNvSpPr>
            <a:spLocks noGrp="1"/>
          </p:cNvSpPr>
          <p:nvPr>
            <p:ph type="pic" idx="1"/>
          </p:nvPr>
        </p:nvSpPr>
        <p:spPr/>
      </p:sp>
      <p:sp>
        <p:nvSpPr>
          <p:cNvPr id="3" name="Title 2"/>
          <p:cNvSpPr>
            <a:spLocks noGrp="1"/>
          </p:cNvSpPr>
          <p:nvPr>
            <p:ph type="title"/>
          </p:nvPr>
        </p:nvSpPr>
        <p:spPr/>
        <p:txBody>
          <a:bodyPr/>
          <a:lstStyle/>
          <a:p>
            <a:r>
              <a:rPr lang="en-US" dirty="0" smtClean="0">
                <a:solidFill>
                  <a:srgbClr val="002776"/>
                </a:solidFill>
              </a:rPr>
              <a:t>Second, third and fourth terms of BMI 601 Research</a:t>
            </a:r>
            <a:endParaRPr lang="en-US" dirty="0">
              <a:solidFill>
                <a:srgbClr val="002776"/>
              </a:solidFill>
            </a:endParaRPr>
          </a:p>
        </p:txBody>
      </p:sp>
      <p:sp>
        <p:nvSpPr>
          <p:cNvPr id="4" name="Content Placeholder 3"/>
          <p:cNvSpPr>
            <a:spLocks noGrp="1"/>
          </p:cNvSpPr>
          <p:nvPr>
            <p:ph idx="10"/>
          </p:nvPr>
        </p:nvSpPr>
        <p:spPr/>
        <p:txBody>
          <a:bodyPr>
            <a:normAutofit fontScale="92500" lnSpcReduction="20000"/>
          </a:bodyPr>
          <a:lstStyle/>
          <a:p>
            <a:pPr marL="265176" indent="-173736">
              <a:spcAft>
                <a:spcPts val="2000"/>
              </a:spcAft>
              <a:buSzPct val="120000"/>
            </a:pPr>
            <a:r>
              <a:rPr lang="en-US" dirty="0" smtClean="0">
                <a:solidFill>
                  <a:srgbClr val="364852"/>
                </a:solidFill>
              </a:rPr>
              <a:t>Research, data collection, data synthesis, writing</a:t>
            </a:r>
            <a:endParaRPr lang="en-US" dirty="0">
              <a:solidFill>
                <a:srgbClr val="364852"/>
              </a:solidFill>
            </a:endParaRPr>
          </a:p>
          <a:p>
            <a:pPr marL="265176" indent="-173736">
              <a:spcAft>
                <a:spcPts val="2000"/>
              </a:spcAft>
              <a:buSzPct val="120000"/>
            </a:pPr>
            <a:r>
              <a:rPr lang="en-US" dirty="0" smtClean="0">
                <a:solidFill>
                  <a:srgbClr val="364852"/>
                </a:solidFill>
              </a:rPr>
              <a:t>Meet with mentor regularly</a:t>
            </a:r>
            <a:endParaRPr lang="en-US" dirty="0">
              <a:solidFill>
                <a:srgbClr val="364852"/>
              </a:solidFill>
            </a:endParaRPr>
          </a:p>
          <a:p>
            <a:pPr marL="265176" indent="-173736">
              <a:spcAft>
                <a:spcPts val="2000"/>
              </a:spcAft>
              <a:buSzPct val="120000"/>
            </a:pPr>
            <a:r>
              <a:rPr lang="en-US" dirty="0" smtClean="0">
                <a:solidFill>
                  <a:srgbClr val="364852"/>
                </a:solidFill>
              </a:rPr>
              <a:t>Meet with DAC at least once each term to present current status of research (with slides)</a:t>
            </a:r>
          </a:p>
          <a:p>
            <a:pPr marL="265176" indent="-173736">
              <a:spcAft>
                <a:spcPts val="2000"/>
              </a:spcAft>
              <a:buSzPct val="120000"/>
            </a:pPr>
            <a:r>
              <a:rPr lang="en-US" dirty="0" smtClean="0">
                <a:solidFill>
                  <a:srgbClr val="364852"/>
                </a:solidFill>
              </a:rPr>
              <a:t>Complete </a:t>
            </a:r>
            <a:r>
              <a:rPr lang="en-US" i="1" dirty="0" smtClean="0">
                <a:solidFill>
                  <a:srgbClr val="364852"/>
                </a:solidFill>
              </a:rPr>
              <a:t>DAC Meeting Summary Form</a:t>
            </a:r>
          </a:p>
        </p:txBody>
      </p:sp>
      <p:pic>
        <p:nvPicPr>
          <p:cNvPr id="8" name="Picture 7" descr="Image of a physician with a child, child playing with physician's stethoscope." title="Physician with child."/>
          <p:cNvPicPr>
            <a:picLocks noChangeAspect="1"/>
          </p:cNvPicPr>
          <p:nvPr/>
        </p:nvPicPr>
        <p:blipFill rotWithShape="1">
          <a:blip r:embed="rId2" cstate="screen">
            <a:extLst>
              <a:ext uri="{28A0092B-C50C-407E-A947-70E740481C1C}">
                <a14:useLocalDpi xmlns:a14="http://schemas.microsoft.com/office/drawing/2010/main"/>
              </a:ext>
            </a:extLst>
          </a:blip>
          <a:srcRect r="-3"/>
          <a:stretch/>
        </p:blipFill>
        <p:spPr>
          <a:xfrm flipH="1">
            <a:off x="0" y="1"/>
            <a:ext cx="2629580" cy="6857999"/>
          </a:xfrm>
          <a:prstGeom prst="rect">
            <a:avLst/>
          </a:prstGeom>
        </p:spPr>
      </p:pic>
      <p:sp>
        <p:nvSpPr>
          <p:cNvPr id="7" name="Slide Number Placeholder 5"/>
          <p:cNvSpPr>
            <a:spLocks noGrp="1"/>
          </p:cNvSpPr>
          <p:nvPr/>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B2F85B2F-72E8-2A41-B336-9B917C5018FC}" type="slidenum">
              <a:rPr lang="en-US" sz="1200" smtClean="0">
                <a:solidFill>
                  <a:schemeClr val="bg1"/>
                </a:solidFill>
                <a:latin typeface="Noto Serif" charset="0"/>
                <a:ea typeface="Noto Serif" charset="0"/>
                <a:cs typeface="Noto Serif" charset="0"/>
              </a:rPr>
              <a:t>18</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6414611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Image of OHSU tram car descending from Marquam Hill, above Gibbs Street pedestrian bridge." title="Tram image."/>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a:stretch/>
        </p:blipFill>
        <p:spPr/>
      </p:pic>
      <p:sp>
        <p:nvSpPr>
          <p:cNvPr id="3" name="Title 2"/>
          <p:cNvSpPr>
            <a:spLocks noGrp="1"/>
          </p:cNvSpPr>
          <p:nvPr>
            <p:ph type="title"/>
          </p:nvPr>
        </p:nvSpPr>
        <p:spPr/>
        <p:txBody>
          <a:bodyPr/>
          <a:lstStyle/>
          <a:p>
            <a:r>
              <a:rPr lang="en-US" dirty="0" smtClean="0">
                <a:solidFill>
                  <a:srgbClr val="002776"/>
                </a:solidFill>
              </a:rPr>
              <a:t>Final term--BMI 603 Dissertation</a:t>
            </a:r>
            <a:endParaRPr lang="en-US" sz="2000" dirty="0">
              <a:solidFill>
                <a:srgbClr val="002776"/>
              </a:solidFill>
            </a:endParaRPr>
          </a:p>
        </p:txBody>
      </p:sp>
      <p:sp>
        <p:nvSpPr>
          <p:cNvPr id="4" name="Content Placeholder 3"/>
          <p:cNvSpPr>
            <a:spLocks noGrp="1"/>
          </p:cNvSpPr>
          <p:nvPr>
            <p:ph idx="10"/>
          </p:nvPr>
        </p:nvSpPr>
        <p:spPr>
          <a:xfrm>
            <a:off x="3174898" y="1540962"/>
            <a:ext cx="5300242" cy="4270902"/>
          </a:xfrm>
        </p:spPr>
        <p:txBody>
          <a:bodyPr>
            <a:normAutofit fontScale="70000" lnSpcReduction="20000"/>
          </a:bodyPr>
          <a:lstStyle/>
          <a:p>
            <a:pPr marL="91440" indent="0">
              <a:spcAft>
                <a:spcPts val="2000"/>
              </a:spcAft>
              <a:buSzPct val="120000"/>
              <a:buNone/>
            </a:pPr>
            <a:r>
              <a:rPr lang="en-US" dirty="0" smtClean="0">
                <a:solidFill>
                  <a:srgbClr val="364852"/>
                </a:solidFill>
              </a:rPr>
              <a:t>Schedule public dissertation defense with Lynne</a:t>
            </a:r>
          </a:p>
          <a:p>
            <a:pPr marL="91440" indent="0">
              <a:spcAft>
                <a:spcPts val="2000"/>
              </a:spcAft>
              <a:buSzPct val="120000"/>
              <a:buNone/>
            </a:pPr>
            <a:r>
              <a:rPr lang="en-US" dirty="0" smtClean="0">
                <a:solidFill>
                  <a:srgbClr val="364852"/>
                </a:solidFill>
              </a:rPr>
              <a:t>Prepare the dissertation per </a:t>
            </a:r>
            <a:r>
              <a:rPr lang="en-US" i="1" dirty="0" smtClean="0">
                <a:solidFill>
                  <a:srgbClr val="364852"/>
                </a:solidFill>
              </a:rPr>
              <a:t>SOM Guidelines and Requirements</a:t>
            </a:r>
            <a:r>
              <a:rPr lang="en-US" dirty="0" smtClean="0">
                <a:solidFill>
                  <a:srgbClr val="364852"/>
                </a:solidFill>
              </a:rPr>
              <a:t>. Include:</a:t>
            </a:r>
          </a:p>
          <a:p>
            <a:pPr marL="665226" lvl="1" indent="-173736">
              <a:lnSpc>
                <a:spcPct val="120000"/>
              </a:lnSpc>
              <a:spcBef>
                <a:spcPts val="0"/>
              </a:spcBef>
              <a:spcAft>
                <a:spcPts val="1200"/>
              </a:spcAft>
              <a:buSzPct val="120000"/>
            </a:pPr>
            <a:r>
              <a:rPr lang="en-US" dirty="0" smtClean="0">
                <a:solidFill>
                  <a:srgbClr val="364852"/>
                </a:solidFill>
              </a:rPr>
              <a:t>Introduction</a:t>
            </a:r>
          </a:p>
          <a:p>
            <a:pPr marL="665226" lvl="1" indent="-173736">
              <a:lnSpc>
                <a:spcPct val="120000"/>
              </a:lnSpc>
              <a:spcBef>
                <a:spcPts val="0"/>
              </a:spcBef>
              <a:spcAft>
                <a:spcPts val="1200"/>
              </a:spcAft>
              <a:buSzPct val="120000"/>
            </a:pPr>
            <a:r>
              <a:rPr lang="en-US" dirty="0" smtClean="0">
                <a:solidFill>
                  <a:srgbClr val="364852"/>
                </a:solidFill>
              </a:rPr>
              <a:t>Methods</a:t>
            </a:r>
          </a:p>
          <a:p>
            <a:pPr marL="665226" lvl="1" indent="-173736">
              <a:lnSpc>
                <a:spcPct val="120000"/>
              </a:lnSpc>
              <a:spcBef>
                <a:spcPts val="0"/>
              </a:spcBef>
              <a:spcAft>
                <a:spcPts val="1200"/>
              </a:spcAft>
              <a:buSzPct val="120000"/>
            </a:pPr>
            <a:r>
              <a:rPr lang="en-US" dirty="0" smtClean="0">
                <a:solidFill>
                  <a:srgbClr val="364852"/>
                </a:solidFill>
              </a:rPr>
              <a:t>Results</a:t>
            </a:r>
          </a:p>
          <a:p>
            <a:pPr marL="665226" lvl="1" indent="-173736">
              <a:lnSpc>
                <a:spcPct val="120000"/>
              </a:lnSpc>
              <a:spcBef>
                <a:spcPts val="0"/>
              </a:spcBef>
              <a:spcAft>
                <a:spcPts val="1200"/>
              </a:spcAft>
              <a:buSzPct val="120000"/>
            </a:pPr>
            <a:r>
              <a:rPr lang="en-US" dirty="0" smtClean="0">
                <a:solidFill>
                  <a:srgbClr val="364852"/>
                </a:solidFill>
              </a:rPr>
              <a:t>Discussion</a:t>
            </a:r>
          </a:p>
          <a:p>
            <a:pPr marL="665226" lvl="1" indent="-173736">
              <a:lnSpc>
                <a:spcPct val="120000"/>
              </a:lnSpc>
              <a:spcBef>
                <a:spcPts val="0"/>
              </a:spcBef>
              <a:spcAft>
                <a:spcPts val="1200"/>
              </a:spcAft>
              <a:buSzPct val="120000"/>
            </a:pPr>
            <a:r>
              <a:rPr lang="en-US" dirty="0" smtClean="0">
                <a:solidFill>
                  <a:srgbClr val="364852"/>
                </a:solidFill>
              </a:rPr>
              <a:t>Summary and Conclusions</a:t>
            </a:r>
          </a:p>
          <a:p>
            <a:pPr marL="665226" lvl="1" indent="-173736">
              <a:lnSpc>
                <a:spcPct val="120000"/>
              </a:lnSpc>
              <a:spcBef>
                <a:spcPts val="0"/>
              </a:spcBef>
              <a:spcAft>
                <a:spcPts val="1200"/>
              </a:spcAft>
              <a:buSzPct val="120000"/>
            </a:pPr>
            <a:r>
              <a:rPr lang="en-US" dirty="0" smtClean="0">
                <a:solidFill>
                  <a:srgbClr val="364852"/>
                </a:solidFill>
              </a:rPr>
              <a:t>Areas for future research</a:t>
            </a:r>
          </a:p>
          <a:p>
            <a:pPr marL="665226" lvl="1" indent="-173736">
              <a:lnSpc>
                <a:spcPct val="120000"/>
              </a:lnSpc>
              <a:spcBef>
                <a:spcPts val="0"/>
              </a:spcBef>
              <a:spcAft>
                <a:spcPts val="1200"/>
              </a:spcAft>
              <a:buSzPct val="120000"/>
            </a:pPr>
            <a:r>
              <a:rPr lang="en-US" dirty="0" smtClean="0">
                <a:solidFill>
                  <a:srgbClr val="364852"/>
                </a:solidFill>
              </a:rPr>
              <a:t>Bibliography</a:t>
            </a:r>
          </a:p>
          <a:p>
            <a:pPr marL="665226" lvl="1" indent="-173736">
              <a:lnSpc>
                <a:spcPct val="120000"/>
              </a:lnSpc>
              <a:spcBef>
                <a:spcPts val="0"/>
              </a:spcBef>
              <a:spcAft>
                <a:spcPts val="1200"/>
              </a:spcAft>
              <a:buSzPct val="120000"/>
            </a:pPr>
            <a:r>
              <a:rPr lang="en-US" dirty="0" smtClean="0">
                <a:solidFill>
                  <a:srgbClr val="364852"/>
                </a:solidFill>
              </a:rPr>
              <a:t>Appendices</a:t>
            </a:r>
          </a:p>
        </p:txBody>
      </p:sp>
      <p:sp>
        <p:nvSpPr>
          <p:cNvPr id="5" name="Slide Number Placeholder 5"/>
          <p:cNvSpPr>
            <a:spLocks noGrp="1"/>
          </p:cNvSpPr>
          <p:nvPr/>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50286C3-E658-BE4E-8A2C-A1707BFEDC1D}" type="slidenum">
              <a:rPr lang="en-US" sz="1200" smtClean="0">
                <a:solidFill>
                  <a:schemeClr val="bg1"/>
                </a:solidFill>
                <a:latin typeface="Noto Serif" charset="0"/>
                <a:ea typeface="Noto Serif" charset="0"/>
                <a:cs typeface="Noto Serif" charset="0"/>
              </a:rPr>
              <a:t>19</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21464619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Image of front of Collaborative Life Sciences Building, two students descending staircase. " title="Collaborative Life Sciences Building image."/>
          <p:cNvPicPr>
            <a:picLocks noGrp="1" noChangeAspect="1"/>
          </p:cNvPicPr>
          <p:nvPr>
            <p:ph type="pic" idx="1"/>
          </p:nvPr>
        </p:nvPicPr>
        <p:blipFill rotWithShape="1">
          <a:blip r:embed="rId3" cstate="screen">
            <a:extLst>
              <a:ext uri="{28A0092B-C50C-407E-A947-70E740481C1C}">
                <a14:useLocalDpi xmlns:a14="http://schemas.microsoft.com/office/drawing/2010/main"/>
              </a:ext>
            </a:extLst>
          </a:blip>
          <a:srcRect/>
          <a:stretch/>
        </p:blipFill>
        <p:spPr>
          <a:xfrm>
            <a:off x="0" y="0"/>
            <a:ext cx="2445847" cy="6857999"/>
          </a:xfrm>
        </p:spPr>
      </p:pic>
      <p:sp>
        <p:nvSpPr>
          <p:cNvPr id="3" name="Title 2"/>
          <p:cNvSpPr>
            <a:spLocks noGrp="1"/>
          </p:cNvSpPr>
          <p:nvPr>
            <p:ph type="title"/>
          </p:nvPr>
        </p:nvSpPr>
        <p:spPr>
          <a:xfrm>
            <a:off x="3091079" y="706542"/>
            <a:ext cx="5467880" cy="752528"/>
          </a:xfrm>
        </p:spPr>
        <p:txBody>
          <a:bodyPr/>
          <a:lstStyle/>
          <a:p>
            <a:r>
              <a:rPr lang="en-US" dirty="0" smtClean="0">
                <a:solidFill>
                  <a:srgbClr val="002776"/>
                </a:solidFill>
              </a:rPr>
              <a:t>Year 1 Research Rotations</a:t>
            </a:r>
            <a:endParaRPr lang="en-US" dirty="0">
              <a:solidFill>
                <a:srgbClr val="002776"/>
              </a:solidFill>
            </a:endParaRPr>
          </a:p>
        </p:txBody>
      </p:sp>
      <p:sp>
        <p:nvSpPr>
          <p:cNvPr id="4" name="Content Placeholder 3"/>
          <p:cNvSpPr>
            <a:spLocks noGrp="1"/>
          </p:cNvSpPr>
          <p:nvPr>
            <p:ph idx="10"/>
          </p:nvPr>
        </p:nvSpPr>
        <p:spPr>
          <a:xfrm>
            <a:off x="3174898" y="1459070"/>
            <a:ext cx="5300242" cy="4899462"/>
          </a:xfrm>
        </p:spPr>
        <p:txBody>
          <a:bodyPr>
            <a:normAutofit/>
          </a:bodyPr>
          <a:lstStyle/>
          <a:p>
            <a:r>
              <a:rPr lang="en-US" dirty="0"/>
              <a:t>Must complete 2 BMI 601 Research Rotations</a:t>
            </a:r>
          </a:p>
          <a:p>
            <a:r>
              <a:rPr lang="en-US" dirty="0"/>
              <a:t>Variable credits. </a:t>
            </a:r>
          </a:p>
          <a:p>
            <a:pPr lvl="1"/>
            <a:r>
              <a:rPr lang="en-US" dirty="0" smtClean="0"/>
              <a:t>Included in summer term minimum of 5 </a:t>
            </a:r>
            <a:r>
              <a:rPr lang="en-US" dirty="0"/>
              <a:t>credits for NLM Fellows.</a:t>
            </a:r>
          </a:p>
          <a:p>
            <a:pPr lvl="1"/>
            <a:r>
              <a:rPr lang="en-US" dirty="0"/>
              <a:t>Minimum 1 credit for other PhDs.</a:t>
            </a:r>
          </a:p>
          <a:p>
            <a:r>
              <a:rPr lang="en-US" dirty="0"/>
              <a:t>Submit 60X Form </a:t>
            </a:r>
          </a:p>
          <a:p>
            <a:r>
              <a:rPr lang="en-US" dirty="0"/>
              <a:t>Complete Evaluation Form at end of term.</a:t>
            </a:r>
          </a:p>
          <a:p>
            <a:r>
              <a:rPr lang="en-US" dirty="0"/>
              <a:t>Pass or No </a:t>
            </a:r>
            <a:r>
              <a:rPr lang="en-US" dirty="0" smtClean="0"/>
              <a:t>Pass</a:t>
            </a:r>
            <a:endParaRPr lang="en-US" dirty="0"/>
          </a:p>
        </p:txBody>
      </p:sp>
      <p:sp>
        <p:nvSpPr>
          <p:cNvPr id="5" name="Slide Number Placeholder 5"/>
          <p:cNvSpPr>
            <a:spLocks noGrp="1"/>
          </p:cNvSpPr>
          <p:nvPr/>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11FAA02-F55D-FB43-9698-CA10BE095EE6}" type="slidenum">
              <a:rPr lang="en-US" sz="1200" smtClean="0">
                <a:solidFill>
                  <a:prstClr val="white"/>
                </a:solidFill>
                <a:latin typeface="Noto Serif" charset="0"/>
                <a:ea typeface="Noto Serif" charset="0"/>
                <a:cs typeface="Noto Serif" charset="0"/>
              </a:rPr>
              <a:pPr/>
              <a:t>2</a:t>
            </a:fld>
            <a:endParaRPr lang="en-US" sz="1200" dirty="0">
              <a:solidFill>
                <a:prstClr val="white"/>
              </a:solidFill>
              <a:latin typeface="Noto Serif" charset="0"/>
              <a:ea typeface="Noto Serif" charset="0"/>
              <a:cs typeface="Noto Serif" charset="0"/>
            </a:endParaRPr>
          </a:p>
        </p:txBody>
      </p:sp>
    </p:spTree>
    <p:extLst>
      <p:ext uri="{BB962C8B-B14F-4D97-AF65-F5344CB8AC3E}">
        <p14:creationId xmlns:p14="http://schemas.microsoft.com/office/powerpoint/2010/main" val="13417192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Image of OHSU tram car descending from Marquam Hill, above Gibbs Street pedestrian bridge." title="Tram image."/>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a:stretch/>
        </p:blipFill>
        <p:spPr/>
      </p:pic>
      <p:sp>
        <p:nvSpPr>
          <p:cNvPr id="3" name="Title 2"/>
          <p:cNvSpPr>
            <a:spLocks noGrp="1"/>
          </p:cNvSpPr>
          <p:nvPr>
            <p:ph type="title"/>
          </p:nvPr>
        </p:nvSpPr>
        <p:spPr/>
        <p:txBody>
          <a:bodyPr/>
          <a:lstStyle/>
          <a:p>
            <a:r>
              <a:rPr lang="en-US" dirty="0" smtClean="0">
                <a:solidFill>
                  <a:srgbClr val="002776"/>
                </a:solidFill>
              </a:rPr>
              <a:t>Final term--BMI 603 Dissertation (cont.)</a:t>
            </a:r>
            <a:endParaRPr lang="en-US" dirty="0">
              <a:solidFill>
                <a:srgbClr val="002776"/>
              </a:solidFill>
            </a:endParaRPr>
          </a:p>
        </p:txBody>
      </p:sp>
      <p:sp>
        <p:nvSpPr>
          <p:cNvPr id="4" name="Content Placeholder 3"/>
          <p:cNvSpPr>
            <a:spLocks noGrp="1"/>
          </p:cNvSpPr>
          <p:nvPr>
            <p:ph idx="10"/>
          </p:nvPr>
        </p:nvSpPr>
        <p:spPr>
          <a:xfrm>
            <a:off x="3174898" y="1540961"/>
            <a:ext cx="5300242" cy="4611865"/>
          </a:xfrm>
        </p:spPr>
        <p:txBody>
          <a:bodyPr>
            <a:normAutofit fontScale="77500" lnSpcReduction="20000"/>
          </a:bodyPr>
          <a:lstStyle/>
          <a:p>
            <a:pPr marL="91440" indent="0">
              <a:spcAft>
                <a:spcPts val="2000"/>
              </a:spcAft>
              <a:buSzPct val="120000"/>
              <a:buNone/>
            </a:pPr>
            <a:r>
              <a:rPr lang="en-US" dirty="0" smtClean="0">
                <a:solidFill>
                  <a:srgbClr val="364852"/>
                </a:solidFill>
              </a:rPr>
              <a:t>Formatting and citation:</a:t>
            </a:r>
          </a:p>
          <a:p>
            <a:pPr marL="665226" lvl="1" indent="-173736">
              <a:lnSpc>
                <a:spcPct val="120000"/>
              </a:lnSpc>
              <a:spcBef>
                <a:spcPts val="0"/>
              </a:spcBef>
              <a:spcAft>
                <a:spcPts val="1200"/>
              </a:spcAft>
              <a:buSzPct val="120000"/>
            </a:pPr>
            <a:r>
              <a:rPr lang="en-US" dirty="0" smtClean="0">
                <a:solidFill>
                  <a:srgbClr val="364852"/>
                </a:solidFill>
              </a:rPr>
              <a:t>See </a:t>
            </a:r>
            <a:r>
              <a:rPr lang="en-US" i="1" dirty="0" smtClean="0">
                <a:solidFill>
                  <a:srgbClr val="364852"/>
                </a:solidFill>
              </a:rPr>
              <a:t>Guidelines for preparation of dissertation and thesis </a:t>
            </a:r>
            <a:r>
              <a:rPr lang="en-US" dirty="0" smtClean="0">
                <a:solidFill>
                  <a:srgbClr val="364852"/>
                </a:solidFill>
              </a:rPr>
              <a:t>for formatting rules. Be consistent with formatting.</a:t>
            </a:r>
          </a:p>
          <a:p>
            <a:pPr marL="665226" lvl="1" indent="-173736">
              <a:lnSpc>
                <a:spcPct val="120000"/>
              </a:lnSpc>
              <a:spcBef>
                <a:spcPts val="0"/>
              </a:spcBef>
              <a:spcAft>
                <a:spcPts val="1200"/>
              </a:spcAft>
              <a:buSzPct val="120000"/>
            </a:pPr>
            <a:r>
              <a:rPr lang="en-US" dirty="0" smtClean="0">
                <a:solidFill>
                  <a:srgbClr val="364852"/>
                </a:solidFill>
              </a:rPr>
              <a:t>Choose one citation style and be consistent</a:t>
            </a:r>
          </a:p>
          <a:p>
            <a:pPr marL="1065276" lvl="2" indent="-173736">
              <a:lnSpc>
                <a:spcPct val="120000"/>
              </a:lnSpc>
              <a:spcBef>
                <a:spcPts val="0"/>
              </a:spcBef>
              <a:spcAft>
                <a:spcPts val="1200"/>
              </a:spcAft>
              <a:buSzPct val="120000"/>
            </a:pPr>
            <a:r>
              <a:rPr lang="en-US" dirty="0" smtClean="0">
                <a:solidFill>
                  <a:srgbClr val="364852"/>
                </a:solidFill>
              </a:rPr>
              <a:t>Vancouver (preferred)</a:t>
            </a:r>
          </a:p>
          <a:p>
            <a:pPr marL="1065276" lvl="2" indent="-173736">
              <a:lnSpc>
                <a:spcPct val="120000"/>
              </a:lnSpc>
              <a:spcBef>
                <a:spcPts val="0"/>
              </a:spcBef>
              <a:spcAft>
                <a:spcPts val="1200"/>
              </a:spcAft>
              <a:buSzPct val="120000"/>
            </a:pPr>
            <a:r>
              <a:rPr lang="en-US" dirty="0" smtClean="0">
                <a:solidFill>
                  <a:srgbClr val="364852"/>
                </a:solidFill>
              </a:rPr>
              <a:t>APA</a:t>
            </a:r>
          </a:p>
          <a:p>
            <a:pPr marL="1065276" lvl="2" indent="-173736">
              <a:lnSpc>
                <a:spcPct val="120000"/>
              </a:lnSpc>
              <a:spcBef>
                <a:spcPts val="0"/>
              </a:spcBef>
              <a:spcAft>
                <a:spcPts val="1200"/>
              </a:spcAft>
              <a:buSzPct val="120000"/>
            </a:pPr>
            <a:r>
              <a:rPr lang="en-US" dirty="0" smtClean="0">
                <a:solidFill>
                  <a:srgbClr val="364852"/>
                </a:solidFill>
              </a:rPr>
              <a:t>MLA</a:t>
            </a:r>
          </a:p>
          <a:p>
            <a:pPr marL="665226" lvl="1" indent="-173736">
              <a:lnSpc>
                <a:spcPct val="120000"/>
              </a:lnSpc>
              <a:spcBef>
                <a:spcPts val="0"/>
              </a:spcBef>
              <a:spcAft>
                <a:spcPts val="1200"/>
              </a:spcAft>
              <a:buSzPct val="120000"/>
            </a:pPr>
            <a:r>
              <a:rPr lang="en-US" dirty="0" smtClean="0">
                <a:solidFill>
                  <a:srgbClr val="002776"/>
                </a:solidFill>
              </a:rPr>
              <a:t>Examples of Vancouver style </a:t>
            </a:r>
            <a:r>
              <a:rPr lang="en-US" u="sng" dirty="0" smtClean="0">
                <a:hlinkClick r:id="rId3"/>
              </a:rPr>
              <a:t>https</a:t>
            </a:r>
            <a:r>
              <a:rPr lang="en-US" u="sng" dirty="0">
                <a:hlinkClick r:id="rId3"/>
              </a:rPr>
              <a:t>://www.nlm.nih.gov/bsd/uniform_requirements.html</a:t>
            </a:r>
            <a:endParaRPr lang="en-US" dirty="0"/>
          </a:p>
          <a:p>
            <a:pPr marL="665226" lvl="1" indent="-173736">
              <a:lnSpc>
                <a:spcPct val="120000"/>
              </a:lnSpc>
              <a:spcBef>
                <a:spcPts val="0"/>
              </a:spcBef>
              <a:spcAft>
                <a:spcPts val="1200"/>
              </a:spcAft>
              <a:buSzPct val="120000"/>
            </a:pPr>
            <a:r>
              <a:rPr lang="en-US" dirty="0" smtClean="0">
                <a:solidFill>
                  <a:srgbClr val="364852"/>
                </a:solidFill>
              </a:rPr>
              <a:t>Online </a:t>
            </a:r>
            <a:r>
              <a:rPr lang="en-US" dirty="0">
                <a:solidFill>
                  <a:srgbClr val="364852"/>
                </a:solidFill>
              </a:rPr>
              <a:t>Writing Lab (OWL) at Purdue </a:t>
            </a:r>
            <a:r>
              <a:rPr lang="en-US" dirty="0">
                <a:solidFill>
                  <a:srgbClr val="364852"/>
                </a:solidFill>
                <a:hlinkClick r:id="rId4"/>
              </a:rPr>
              <a:t>https://owl.english.purdue.edu/owl</a:t>
            </a:r>
            <a:r>
              <a:rPr lang="en-US" dirty="0" smtClean="0">
                <a:solidFill>
                  <a:srgbClr val="364852"/>
                </a:solidFill>
                <a:hlinkClick r:id="rId4"/>
              </a:rPr>
              <a:t>/</a:t>
            </a:r>
            <a:r>
              <a:rPr lang="en-US" dirty="0" smtClean="0">
                <a:solidFill>
                  <a:srgbClr val="364852"/>
                </a:solidFill>
              </a:rPr>
              <a:t> </a:t>
            </a:r>
          </a:p>
        </p:txBody>
      </p:sp>
      <p:sp>
        <p:nvSpPr>
          <p:cNvPr id="5" name="Slide Number Placeholder 5"/>
          <p:cNvSpPr>
            <a:spLocks noGrp="1"/>
          </p:cNvSpPr>
          <p:nvPr/>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50286C3-E658-BE4E-8A2C-A1707BFEDC1D}" type="slidenum">
              <a:rPr lang="en-US" sz="1200" smtClean="0">
                <a:solidFill>
                  <a:schemeClr val="bg1"/>
                </a:solidFill>
                <a:latin typeface="Noto Serif" charset="0"/>
                <a:ea typeface="Noto Serif" charset="0"/>
                <a:cs typeface="Noto Serif" charset="0"/>
              </a:rPr>
              <a:t>20</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30888339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Image of OHSU tram car descending from Marquam Hill, above Gibbs Street pedestrian bridge." title="Tram image."/>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a:stretch/>
        </p:blipFill>
        <p:spPr/>
      </p:pic>
      <p:sp>
        <p:nvSpPr>
          <p:cNvPr id="3" name="Title 2"/>
          <p:cNvSpPr>
            <a:spLocks noGrp="1"/>
          </p:cNvSpPr>
          <p:nvPr>
            <p:ph type="title"/>
          </p:nvPr>
        </p:nvSpPr>
        <p:spPr/>
        <p:txBody>
          <a:bodyPr/>
          <a:lstStyle/>
          <a:p>
            <a:r>
              <a:rPr lang="en-US" dirty="0" smtClean="0">
                <a:solidFill>
                  <a:srgbClr val="002776"/>
                </a:solidFill>
              </a:rPr>
              <a:t>Final term--BMI 603 Dissertation (cont.)</a:t>
            </a:r>
            <a:endParaRPr lang="en-US" dirty="0">
              <a:solidFill>
                <a:srgbClr val="002776"/>
              </a:solidFill>
            </a:endParaRPr>
          </a:p>
        </p:txBody>
      </p:sp>
      <p:sp>
        <p:nvSpPr>
          <p:cNvPr id="4" name="Content Placeholder 3"/>
          <p:cNvSpPr>
            <a:spLocks noGrp="1"/>
          </p:cNvSpPr>
          <p:nvPr>
            <p:ph idx="10"/>
          </p:nvPr>
        </p:nvSpPr>
        <p:spPr>
          <a:xfrm>
            <a:off x="3174898" y="1540962"/>
            <a:ext cx="5300242" cy="4270902"/>
          </a:xfrm>
        </p:spPr>
        <p:txBody>
          <a:bodyPr>
            <a:normAutofit fontScale="85000" lnSpcReduction="20000"/>
          </a:bodyPr>
          <a:lstStyle/>
          <a:p>
            <a:pPr marL="91440" indent="0">
              <a:spcAft>
                <a:spcPts val="2000"/>
              </a:spcAft>
              <a:buSzPct val="120000"/>
              <a:buNone/>
            </a:pPr>
            <a:r>
              <a:rPr lang="en-US" dirty="0" smtClean="0">
                <a:solidFill>
                  <a:srgbClr val="364852"/>
                </a:solidFill>
              </a:rPr>
              <a:t>If final deliverable is 3 </a:t>
            </a:r>
            <a:r>
              <a:rPr lang="en-US" b="1" dirty="0" smtClean="0">
                <a:solidFill>
                  <a:srgbClr val="364852"/>
                </a:solidFill>
              </a:rPr>
              <a:t>manuscripts</a:t>
            </a:r>
            <a:r>
              <a:rPr lang="en-US" dirty="0" smtClean="0">
                <a:solidFill>
                  <a:srgbClr val="364852"/>
                </a:solidFill>
              </a:rPr>
              <a:t> in publishable format:</a:t>
            </a:r>
          </a:p>
          <a:p>
            <a:pPr marL="665226" lvl="1" indent="-173736">
              <a:lnSpc>
                <a:spcPct val="120000"/>
              </a:lnSpc>
              <a:spcBef>
                <a:spcPts val="0"/>
              </a:spcBef>
              <a:spcAft>
                <a:spcPts val="1200"/>
              </a:spcAft>
              <a:buSzPct val="120000"/>
            </a:pPr>
            <a:r>
              <a:rPr lang="en-US" dirty="0" smtClean="0">
                <a:solidFill>
                  <a:srgbClr val="364852"/>
                </a:solidFill>
              </a:rPr>
              <a:t>Use each manuscript as the basis for a chapter of the dissertation</a:t>
            </a:r>
          </a:p>
          <a:p>
            <a:pPr marL="665226" lvl="1" indent="-173736">
              <a:lnSpc>
                <a:spcPct val="120000"/>
              </a:lnSpc>
              <a:spcBef>
                <a:spcPts val="0"/>
              </a:spcBef>
              <a:spcAft>
                <a:spcPts val="1200"/>
              </a:spcAft>
              <a:buSzPct val="120000"/>
            </a:pPr>
            <a:r>
              <a:rPr lang="en-US" dirty="0" smtClean="0">
                <a:solidFill>
                  <a:srgbClr val="364852"/>
                </a:solidFill>
              </a:rPr>
              <a:t>Follow guidelines of the journal of choice</a:t>
            </a:r>
          </a:p>
          <a:p>
            <a:pPr marL="665226" lvl="1" indent="-173736">
              <a:lnSpc>
                <a:spcPct val="120000"/>
              </a:lnSpc>
              <a:spcBef>
                <a:spcPts val="0"/>
              </a:spcBef>
              <a:spcAft>
                <a:spcPts val="1200"/>
              </a:spcAft>
              <a:buSzPct val="120000"/>
            </a:pPr>
            <a:r>
              <a:rPr lang="en-US" dirty="0" smtClean="0">
                <a:solidFill>
                  <a:srgbClr val="364852"/>
                </a:solidFill>
              </a:rPr>
              <a:t>Expand on Introduction and Background sections</a:t>
            </a:r>
          </a:p>
          <a:p>
            <a:pPr marL="665226" lvl="1" indent="-173736">
              <a:lnSpc>
                <a:spcPct val="120000"/>
              </a:lnSpc>
              <a:spcBef>
                <a:spcPts val="0"/>
              </a:spcBef>
              <a:spcAft>
                <a:spcPts val="1200"/>
              </a:spcAft>
              <a:buSzPct val="120000"/>
            </a:pPr>
            <a:r>
              <a:rPr lang="en-US" dirty="0" smtClean="0">
                <a:solidFill>
                  <a:srgbClr val="364852"/>
                </a:solidFill>
              </a:rPr>
              <a:t>Your journal may limit number of references; dissertation does not</a:t>
            </a:r>
          </a:p>
          <a:p>
            <a:pPr marL="665226" lvl="1" indent="-173736">
              <a:lnSpc>
                <a:spcPct val="120000"/>
              </a:lnSpc>
              <a:spcBef>
                <a:spcPts val="0"/>
              </a:spcBef>
              <a:spcAft>
                <a:spcPts val="1200"/>
              </a:spcAft>
              <a:buSzPct val="120000"/>
            </a:pPr>
            <a:r>
              <a:rPr lang="en-US" dirty="0" smtClean="0"/>
              <a:t>Each journal has its own specifications for Appendices</a:t>
            </a:r>
            <a:r>
              <a:rPr lang="en-US" dirty="0"/>
              <a:t>, Tables, Illustrations, Abbreviations, </a:t>
            </a:r>
            <a:r>
              <a:rPr lang="en-US" dirty="0" smtClean="0"/>
              <a:t>Typing</a:t>
            </a:r>
            <a:endParaRPr lang="en-US" dirty="0" smtClean="0">
              <a:solidFill>
                <a:srgbClr val="364852"/>
              </a:solidFill>
            </a:endParaRPr>
          </a:p>
        </p:txBody>
      </p:sp>
      <p:sp>
        <p:nvSpPr>
          <p:cNvPr id="5" name="Slide Number Placeholder 5"/>
          <p:cNvSpPr>
            <a:spLocks noGrp="1"/>
          </p:cNvSpPr>
          <p:nvPr/>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50286C3-E658-BE4E-8A2C-A1707BFEDC1D}" type="slidenum">
              <a:rPr lang="en-US" sz="1200" smtClean="0">
                <a:solidFill>
                  <a:schemeClr val="bg1"/>
                </a:solidFill>
                <a:latin typeface="Noto Serif" charset="0"/>
                <a:ea typeface="Noto Serif" charset="0"/>
                <a:cs typeface="Noto Serif" charset="0"/>
              </a:rPr>
              <a:t>21</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2578208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Image of OHSU tram car descending from Marquam Hill, above Gibbs Street pedestrian bridge." title="Tram image."/>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a:stretch/>
        </p:blipFill>
        <p:spPr/>
      </p:pic>
      <p:sp>
        <p:nvSpPr>
          <p:cNvPr id="3" name="Title 2"/>
          <p:cNvSpPr>
            <a:spLocks noGrp="1"/>
          </p:cNvSpPr>
          <p:nvPr>
            <p:ph type="title"/>
          </p:nvPr>
        </p:nvSpPr>
        <p:spPr/>
        <p:txBody>
          <a:bodyPr/>
          <a:lstStyle/>
          <a:p>
            <a:r>
              <a:rPr lang="en-US" dirty="0" smtClean="0">
                <a:solidFill>
                  <a:srgbClr val="002776"/>
                </a:solidFill>
              </a:rPr>
              <a:t>Final term--BMI 603 Dissertation (cont.)</a:t>
            </a:r>
            <a:endParaRPr lang="en-US" dirty="0">
              <a:solidFill>
                <a:srgbClr val="002776"/>
              </a:solidFill>
            </a:endParaRPr>
          </a:p>
        </p:txBody>
      </p:sp>
      <p:sp>
        <p:nvSpPr>
          <p:cNvPr id="4" name="Content Placeholder 3"/>
          <p:cNvSpPr>
            <a:spLocks noGrp="1"/>
          </p:cNvSpPr>
          <p:nvPr>
            <p:ph idx="10"/>
          </p:nvPr>
        </p:nvSpPr>
        <p:spPr>
          <a:xfrm>
            <a:off x="3174898" y="1540962"/>
            <a:ext cx="5300242" cy="3860197"/>
          </a:xfrm>
        </p:spPr>
        <p:txBody>
          <a:bodyPr>
            <a:normAutofit fontScale="92500" lnSpcReduction="10000"/>
          </a:bodyPr>
          <a:lstStyle/>
          <a:p>
            <a:pPr marL="265176" indent="-173736">
              <a:spcAft>
                <a:spcPts val="2000"/>
              </a:spcAft>
              <a:buSzPct val="120000"/>
            </a:pPr>
            <a:endParaRPr lang="en-US" dirty="0" smtClean="0">
              <a:solidFill>
                <a:srgbClr val="364852"/>
              </a:solidFill>
            </a:endParaRPr>
          </a:p>
          <a:p>
            <a:pPr marL="265176" indent="-173736">
              <a:spcAft>
                <a:spcPts val="2000"/>
              </a:spcAft>
              <a:buSzPct val="120000"/>
            </a:pPr>
            <a:r>
              <a:rPr lang="en-US" dirty="0" smtClean="0">
                <a:solidFill>
                  <a:srgbClr val="364852"/>
                </a:solidFill>
              </a:rPr>
              <a:t>Form Oral Examination Committee </a:t>
            </a:r>
          </a:p>
          <a:p>
            <a:pPr marL="665226" lvl="1" indent="-173736">
              <a:spcAft>
                <a:spcPts val="2000"/>
              </a:spcAft>
              <a:buSzPct val="120000"/>
            </a:pPr>
            <a:r>
              <a:rPr lang="en-US" dirty="0" smtClean="0">
                <a:solidFill>
                  <a:srgbClr val="364852"/>
                </a:solidFill>
              </a:rPr>
              <a:t> Must add a new member who was not on the DAC</a:t>
            </a:r>
          </a:p>
          <a:p>
            <a:pPr marL="665226" lvl="1" indent="-173736">
              <a:spcAft>
                <a:spcPts val="2000"/>
              </a:spcAft>
              <a:buSzPct val="120000"/>
            </a:pPr>
            <a:r>
              <a:rPr lang="en-US" dirty="0" smtClean="0">
                <a:solidFill>
                  <a:srgbClr val="364852"/>
                </a:solidFill>
              </a:rPr>
              <a:t>At least one member must be from outside student’s program</a:t>
            </a:r>
          </a:p>
          <a:p>
            <a:pPr marL="665226" lvl="1" indent="-173736">
              <a:spcAft>
                <a:spcPts val="2000"/>
              </a:spcAft>
              <a:buSzPct val="120000"/>
            </a:pPr>
            <a:r>
              <a:rPr lang="en-US" dirty="0" smtClean="0">
                <a:solidFill>
                  <a:srgbClr val="364852"/>
                </a:solidFill>
              </a:rPr>
              <a:t>Dissertation mentor may </a:t>
            </a:r>
            <a:r>
              <a:rPr lang="en-US" b="1" dirty="0" smtClean="0">
                <a:solidFill>
                  <a:srgbClr val="364852"/>
                </a:solidFill>
              </a:rPr>
              <a:t>not</a:t>
            </a:r>
            <a:r>
              <a:rPr lang="en-US" dirty="0" smtClean="0">
                <a:solidFill>
                  <a:srgbClr val="364852"/>
                </a:solidFill>
              </a:rPr>
              <a:t> be Chair</a:t>
            </a:r>
          </a:p>
        </p:txBody>
      </p:sp>
      <p:sp>
        <p:nvSpPr>
          <p:cNvPr id="5" name="Slide Number Placeholder 5"/>
          <p:cNvSpPr>
            <a:spLocks noGrp="1"/>
          </p:cNvSpPr>
          <p:nvPr/>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50286C3-E658-BE4E-8A2C-A1707BFEDC1D}" type="slidenum">
              <a:rPr lang="en-US" sz="1200" smtClean="0">
                <a:solidFill>
                  <a:schemeClr val="bg1"/>
                </a:solidFill>
                <a:latin typeface="Noto Serif" charset="0"/>
                <a:ea typeface="Noto Serif" charset="0"/>
                <a:cs typeface="Noto Serif" charset="0"/>
              </a:rPr>
              <a:t>22</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31103483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Image of OHSU tram car descending from Marquam Hill, above Gibbs Street pedestrian bridge." title="Tram image."/>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a:stretch/>
        </p:blipFill>
        <p:spPr/>
      </p:pic>
      <p:sp>
        <p:nvSpPr>
          <p:cNvPr id="3" name="Title 2"/>
          <p:cNvSpPr>
            <a:spLocks noGrp="1"/>
          </p:cNvSpPr>
          <p:nvPr>
            <p:ph type="title"/>
          </p:nvPr>
        </p:nvSpPr>
        <p:spPr/>
        <p:txBody>
          <a:bodyPr/>
          <a:lstStyle/>
          <a:p>
            <a:r>
              <a:rPr lang="en-US" dirty="0" smtClean="0">
                <a:solidFill>
                  <a:srgbClr val="002776"/>
                </a:solidFill>
              </a:rPr>
              <a:t>Final term--BMI </a:t>
            </a:r>
            <a:r>
              <a:rPr lang="en-US" dirty="0">
                <a:solidFill>
                  <a:srgbClr val="002776"/>
                </a:solidFill>
              </a:rPr>
              <a:t>6</a:t>
            </a:r>
            <a:r>
              <a:rPr lang="en-US" dirty="0" smtClean="0">
                <a:solidFill>
                  <a:srgbClr val="002776"/>
                </a:solidFill>
              </a:rPr>
              <a:t>03 Dissertation (cont.)</a:t>
            </a:r>
            <a:endParaRPr lang="en-US" dirty="0">
              <a:solidFill>
                <a:srgbClr val="002776"/>
              </a:solidFill>
            </a:endParaRPr>
          </a:p>
        </p:txBody>
      </p:sp>
      <p:sp>
        <p:nvSpPr>
          <p:cNvPr id="4" name="Content Placeholder 3"/>
          <p:cNvSpPr>
            <a:spLocks noGrp="1"/>
          </p:cNvSpPr>
          <p:nvPr>
            <p:ph idx="10"/>
          </p:nvPr>
        </p:nvSpPr>
        <p:spPr>
          <a:xfrm>
            <a:off x="3174898" y="1540962"/>
            <a:ext cx="5300242" cy="4895007"/>
          </a:xfrm>
        </p:spPr>
        <p:txBody>
          <a:bodyPr>
            <a:normAutofit fontScale="70000" lnSpcReduction="20000"/>
          </a:bodyPr>
          <a:lstStyle/>
          <a:p>
            <a:pPr marL="265176" indent="-173736">
              <a:spcAft>
                <a:spcPts val="2000"/>
              </a:spcAft>
              <a:buSzPct val="120000"/>
            </a:pPr>
            <a:r>
              <a:rPr lang="en-US" dirty="0" smtClean="0">
                <a:solidFill>
                  <a:srgbClr val="364852"/>
                </a:solidFill>
              </a:rPr>
              <a:t>Send slides and write up to Committee two weeks before pre-defense</a:t>
            </a:r>
          </a:p>
          <a:p>
            <a:pPr marL="265176" indent="-173736">
              <a:spcAft>
                <a:spcPts val="2000"/>
              </a:spcAft>
              <a:buSzPct val="120000"/>
            </a:pPr>
            <a:r>
              <a:rPr lang="en-US" dirty="0" smtClean="0">
                <a:solidFill>
                  <a:srgbClr val="364852"/>
                </a:solidFill>
              </a:rPr>
              <a:t>Pre-defense meeting with Committee</a:t>
            </a:r>
            <a:endParaRPr lang="en-US" dirty="0">
              <a:solidFill>
                <a:srgbClr val="364852"/>
              </a:solidFill>
            </a:endParaRPr>
          </a:p>
          <a:p>
            <a:pPr marL="665226" lvl="1" indent="-173736">
              <a:spcAft>
                <a:spcPts val="2000"/>
              </a:spcAft>
              <a:buSzPct val="120000"/>
            </a:pPr>
            <a:r>
              <a:rPr lang="en-US" dirty="0" smtClean="0">
                <a:solidFill>
                  <a:srgbClr val="364852"/>
                </a:solidFill>
              </a:rPr>
              <a:t>This is a timed, rehearsed dry-run of public defense (40 minutes)</a:t>
            </a:r>
          </a:p>
          <a:p>
            <a:pPr marL="665226" lvl="1" indent="-173736">
              <a:spcAft>
                <a:spcPts val="2000"/>
              </a:spcAft>
              <a:buSzPct val="120000"/>
            </a:pPr>
            <a:r>
              <a:rPr lang="en-US" dirty="0" smtClean="0">
                <a:solidFill>
                  <a:srgbClr val="364852"/>
                </a:solidFill>
              </a:rPr>
              <a:t>If approved, obtain signed </a:t>
            </a:r>
            <a:r>
              <a:rPr lang="en-US" i="1" dirty="0" smtClean="0">
                <a:solidFill>
                  <a:srgbClr val="364852"/>
                </a:solidFill>
              </a:rPr>
              <a:t>Pre-defense Approval Form</a:t>
            </a:r>
            <a:endParaRPr lang="en-US" i="1" dirty="0">
              <a:solidFill>
                <a:srgbClr val="364852"/>
              </a:solidFill>
            </a:endParaRPr>
          </a:p>
          <a:p>
            <a:pPr marL="265176" indent="-173736">
              <a:spcAft>
                <a:spcPts val="2000"/>
              </a:spcAft>
              <a:buSzPct val="120000"/>
            </a:pPr>
            <a:r>
              <a:rPr lang="en-US" dirty="0">
                <a:solidFill>
                  <a:srgbClr val="364852"/>
                </a:solidFill>
              </a:rPr>
              <a:t>Public thesis defense in BICC </a:t>
            </a:r>
            <a:r>
              <a:rPr lang="en-US" dirty="0" smtClean="0">
                <a:solidFill>
                  <a:srgbClr val="364852"/>
                </a:solidFill>
              </a:rPr>
              <a:t>124</a:t>
            </a:r>
          </a:p>
          <a:p>
            <a:pPr marL="265176" indent="-173736">
              <a:spcAft>
                <a:spcPts val="2000"/>
              </a:spcAft>
              <a:buSzPct val="120000"/>
            </a:pPr>
            <a:r>
              <a:rPr lang="en-US" dirty="0" smtClean="0">
                <a:solidFill>
                  <a:srgbClr val="364852"/>
                </a:solidFill>
              </a:rPr>
              <a:t>Followed by private 30-minute oral examination with Oral Examination Committee</a:t>
            </a:r>
          </a:p>
          <a:p>
            <a:pPr marL="265176" indent="-173736">
              <a:spcAft>
                <a:spcPts val="2000"/>
              </a:spcAft>
              <a:buSzPct val="120000"/>
            </a:pPr>
            <a:r>
              <a:rPr lang="en-US" dirty="0" smtClean="0">
                <a:solidFill>
                  <a:srgbClr val="364852"/>
                </a:solidFill>
              </a:rPr>
              <a:t>Submit signed Oral Examination Certification within 48 hours of defense</a:t>
            </a:r>
            <a:endParaRPr lang="en-US" dirty="0">
              <a:solidFill>
                <a:srgbClr val="364852"/>
              </a:solidFill>
            </a:endParaRPr>
          </a:p>
        </p:txBody>
      </p:sp>
      <p:sp>
        <p:nvSpPr>
          <p:cNvPr id="5" name="Slide Number Placeholder 5"/>
          <p:cNvSpPr>
            <a:spLocks noGrp="1"/>
          </p:cNvSpPr>
          <p:nvPr/>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50286C3-E658-BE4E-8A2C-A1707BFEDC1D}" type="slidenum">
              <a:rPr lang="en-US" sz="1200" smtClean="0">
                <a:solidFill>
                  <a:schemeClr val="bg1"/>
                </a:solidFill>
                <a:latin typeface="Noto Serif" charset="0"/>
                <a:ea typeface="Noto Serif" charset="0"/>
                <a:cs typeface="Noto Serif" charset="0"/>
              </a:rPr>
              <a:t>23</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31203212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Image of OHSU tram car descending from Marquam Hill, above Gibbs Street pedestrian bridge." title="Tram image."/>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a:stretch/>
        </p:blipFill>
        <p:spPr/>
      </p:pic>
      <p:sp>
        <p:nvSpPr>
          <p:cNvPr id="3" name="Title 2"/>
          <p:cNvSpPr>
            <a:spLocks noGrp="1"/>
          </p:cNvSpPr>
          <p:nvPr>
            <p:ph type="title"/>
          </p:nvPr>
        </p:nvSpPr>
        <p:spPr/>
        <p:txBody>
          <a:bodyPr/>
          <a:lstStyle/>
          <a:p>
            <a:r>
              <a:rPr lang="en-US" dirty="0" smtClean="0">
                <a:solidFill>
                  <a:srgbClr val="002776"/>
                </a:solidFill>
              </a:rPr>
              <a:t>If you need an additional term of BMI 603 Dissertation…</a:t>
            </a:r>
            <a:endParaRPr lang="en-US" dirty="0">
              <a:solidFill>
                <a:srgbClr val="002776"/>
              </a:solidFill>
            </a:endParaRPr>
          </a:p>
        </p:txBody>
      </p:sp>
      <p:sp>
        <p:nvSpPr>
          <p:cNvPr id="4" name="Content Placeholder 3"/>
          <p:cNvSpPr>
            <a:spLocks noGrp="1"/>
          </p:cNvSpPr>
          <p:nvPr>
            <p:ph idx="10"/>
          </p:nvPr>
        </p:nvSpPr>
        <p:spPr>
          <a:xfrm>
            <a:off x="3174898" y="2060155"/>
            <a:ext cx="5300242" cy="3860197"/>
          </a:xfrm>
        </p:spPr>
        <p:txBody>
          <a:bodyPr>
            <a:normAutofit/>
          </a:bodyPr>
          <a:lstStyle/>
          <a:p>
            <a:pPr marL="265176" indent="-173736">
              <a:spcAft>
                <a:spcPts val="2000"/>
              </a:spcAft>
              <a:buSzPct val="120000"/>
            </a:pPr>
            <a:r>
              <a:rPr lang="en-US" dirty="0" smtClean="0">
                <a:solidFill>
                  <a:srgbClr val="364852"/>
                </a:solidFill>
              </a:rPr>
              <a:t>Continue to register for 1 credit of BMI 603 Dissertation until you turn in final writeup</a:t>
            </a:r>
          </a:p>
          <a:p>
            <a:pPr marL="265176" indent="-173736">
              <a:spcAft>
                <a:spcPts val="2000"/>
              </a:spcAft>
              <a:buSzPct val="120000"/>
            </a:pPr>
            <a:r>
              <a:rPr lang="en-US" dirty="0" smtClean="0">
                <a:solidFill>
                  <a:srgbClr val="364852"/>
                </a:solidFill>
              </a:rPr>
              <a:t>If you do not submit write up 6 months after defending, you will need to re-defend</a:t>
            </a:r>
            <a:endParaRPr lang="en-US" dirty="0">
              <a:solidFill>
                <a:srgbClr val="364852"/>
              </a:solidFill>
            </a:endParaRPr>
          </a:p>
        </p:txBody>
      </p:sp>
      <p:sp>
        <p:nvSpPr>
          <p:cNvPr id="5" name="Slide Number Placeholder 5"/>
          <p:cNvSpPr>
            <a:spLocks noGrp="1"/>
          </p:cNvSpPr>
          <p:nvPr/>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50286C3-E658-BE4E-8A2C-A1707BFEDC1D}" type="slidenum">
              <a:rPr lang="en-US" sz="1200" smtClean="0">
                <a:solidFill>
                  <a:schemeClr val="bg1"/>
                </a:solidFill>
                <a:latin typeface="Noto Serif" charset="0"/>
                <a:ea typeface="Noto Serif" charset="0"/>
                <a:cs typeface="Noto Serif" charset="0"/>
              </a:rPr>
              <a:t>24</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25606356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Image of OHSU tram car descending from Marquam Hill, above Gibbs Street pedestrian bridge." title="Tram image."/>
          <p:cNvPicPr>
            <a:picLocks noGrp="1" noChangeAspect="1"/>
          </p:cNvPicPr>
          <p:nvPr>
            <p:ph type="pic" idx="1"/>
          </p:nvPr>
        </p:nvPicPr>
        <p:blipFill rotWithShape="1">
          <a:blip r:embed="rId3" cstate="screen">
            <a:extLst>
              <a:ext uri="{28A0092B-C50C-407E-A947-70E740481C1C}">
                <a14:useLocalDpi xmlns:a14="http://schemas.microsoft.com/office/drawing/2010/main"/>
              </a:ext>
            </a:extLst>
          </a:blip>
          <a:srcRect/>
          <a:stretch/>
        </p:blipFill>
        <p:spPr/>
      </p:pic>
      <p:sp>
        <p:nvSpPr>
          <p:cNvPr id="3" name="Title 2"/>
          <p:cNvSpPr>
            <a:spLocks noGrp="1"/>
          </p:cNvSpPr>
          <p:nvPr>
            <p:ph type="title"/>
          </p:nvPr>
        </p:nvSpPr>
        <p:spPr/>
        <p:txBody>
          <a:bodyPr/>
          <a:lstStyle/>
          <a:p>
            <a:r>
              <a:rPr lang="en-US" dirty="0" smtClean="0">
                <a:solidFill>
                  <a:srgbClr val="002776"/>
                </a:solidFill>
              </a:rPr>
              <a:t>Submit final documents</a:t>
            </a:r>
            <a:endParaRPr lang="en-US" dirty="0">
              <a:solidFill>
                <a:srgbClr val="002776"/>
              </a:solidFill>
            </a:endParaRPr>
          </a:p>
        </p:txBody>
      </p:sp>
      <p:sp>
        <p:nvSpPr>
          <p:cNvPr id="4" name="Content Placeholder 3"/>
          <p:cNvSpPr>
            <a:spLocks noGrp="1"/>
          </p:cNvSpPr>
          <p:nvPr>
            <p:ph idx="10"/>
          </p:nvPr>
        </p:nvSpPr>
        <p:spPr>
          <a:xfrm>
            <a:off x="3120654" y="1498900"/>
            <a:ext cx="5300242" cy="4382707"/>
          </a:xfrm>
        </p:spPr>
        <p:txBody>
          <a:bodyPr>
            <a:normAutofit fontScale="77500" lnSpcReduction="20000"/>
          </a:bodyPr>
          <a:lstStyle/>
          <a:p>
            <a:pPr marL="265176" indent="-173736">
              <a:spcAft>
                <a:spcPts val="2000"/>
              </a:spcAft>
              <a:buSzPct val="120000"/>
            </a:pPr>
            <a:r>
              <a:rPr lang="en-US" i="1" dirty="0" smtClean="0">
                <a:solidFill>
                  <a:srgbClr val="364852"/>
                </a:solidFill>
              </a:rPr>
              <a:t>Certificate of Approval </a:t>
            </a:r>
            <a:r>
              <a:rPr lang="en-US" dirty="0" smtClean="0">
                <a:solidFill>
                  <a:srgbClr val="364852"/>
                </a:solidFill>
              </a:rPr>
              <a:t>page signed by committee members (becomes page 2 of dissertation). Electronic signatures accepted.</a:t>
            </a:r>
          </a:p>
          <a:p>
            <a:pPr marL="265176" indent="-173736">
              <a:buSzPct val="120000"/>
            </a:pPr>
            <a:r>
              <a:rPr lang="en-US" dirty="0" smtClean="0">
                <a:solidFill>
                  <a:srgbClr val="364852"/>
                </a:solidFill>
              </a:rPr>
              <a:t>PDF of thesis to:</a:t>
            </a:r>
          </a:p>
          <a:p>
            <a:pPr marL="665226" lvl="1" indent="-173736">
              <a:lnSpc>
                <a:spcPct val="120000"/>
              </a:lnSpc>
              <a:buSzPct val="120000"/>
            </a:pPr>
            <a:r>
              <a:rPr lang="en-US" dirty="0" smtClean="0">
                <a:solidFill>
                  <a:srgbClr val="364852"/>
                </a:solidFill>
                <a:hlinkClick r:id="rId4"/>
              </a:rPr>
              <a:t>ethesis@ohsu.edu</a:t>
            </a:r>
            <a:r>
              <a:rPr lang="en-US" dirty="0" smtClean="0">
                <a:solidFill>
                  <a:srgbClr val="364852"/>
                </a:solidFill>
              </a:rPr>
              <a:t> (library)</a:t>
            </a:r>
          </a:p>
          <a:p>
            <a:pPr marL="665226" lvl="1" indent="-173736">
              <a:lnSpc>
                <a:spcPct val="120000"/>
              </a:lnSpc>
              <a:buSzPct val="120000"/>
            </a:pPr>
            <a:r>
              <a:rPr lang="en-US" dirty="0" smtClean="0">
                <a:solidFill>
                  <a:srgbClr val="364852"/>
                </a:solidFill>
              </a:rPr>
              <a:t>Diane</a:t>
            </a:r>
            <a:br>
              <a:rPr lang="en-US" dirty="0" smtClean="0">
                <a:solidFill>
                  <a:srgbClr val="364852"/>
                </a:solidFill>
              </a:rPr>
            </a:br>
            <a:endParaRPr lang="en-US" dirty="0" smtClean="0">
              <a:solidFill>
                <a:srgbClr val="364852"/>
              </a:solidFill>
            </a:endParaRPr>
          </a:p>
          <a:p>
            <a:pPr marL="265176" indent="-173736">
              <a:spcAft>
                <a:spcPts val="2000"/>
              </a:spcAft>
              <a:buSzPct val="120000"/>
            </a:pPr>
            <a:r>
              <a:rPr lang="en-US" dirty="0" smtClean="0">
                <a:solidFill>
                  <a:srgbClr val="364852"/>
                </a:solidFill>
              </a:rPr>
              <a:t>Document Submission Form to </a:t>
            </a:r>
            <a:r>
              <a:rPr lang="en-US" dirty="0" smtClean="0">
                <a:solidFill>
                  <a:srgbClr val="364852"/>
                </a:solidFill>
                <a:hlinkClick r:id="rId4"/>
              </a:rPr>
              <a:t>ethesis@ohsu.edu</a:t>
            </a:r>
            <a:r>
              <a:rPr lang="en-US" dirty="0" smtClean="0">
                <a:solidFill>
                  <a:srgbClr val="364852"/>
                </a:solidFill>
              </a:rPr>
              <a:t> </a:t>
            </a:r>
          </a:p>
          <a:p>
            <a:pPr marL="265176" indent="-173736">
              <a:buSzPct val="120000"/>
            </a:pPr>
            <a:r>
              <a:rPr lang="en-US" dirty="0" smtClean="0">
                <a:solidFill>
                  <a:srgbClr val="364852"/>
                </a:solidFill>
              </a:rPr>
              <a:t>Electronic Publication Permission Form to </a:t>
            </a:r>
            <a:r>
              <a:rPr lang="en-US" dirty="0" smtClean="0">
                <a:solidFill>
                  <a:srgbClr val="364852"/>
                </a:solidFill>
                <a:hlinkClick r:id="rId4"/>
              </a:rPr>
              <a:t>ethesis@ohsu.edu</a:t>
            </a:r>
            <a:r>
              <a:rPr lang="en-US" dirty="0" smtClean="0">
                <a:solidFill>
                  <a:srgbClr val="364852"/>
                </a:solidFill>
              </a:rPr>
              <a:t>: </a:t>
            </a:r>
          </a:p>
          <a:p>
            <a:pPr marL="665226" lvl="1" indent="-173736">
              <a:lnSpc>
                <a:spcPct val="120000"/>
              </a:lnSpc>
              <a:buSzPct val="120000"/>
            </a:pPr>
            <a:r>
              <a:rPr lang="en-US" dirty="0" smtClean="0">
                <a:solidFill>
                  <a:srgbClr val="364852"/>
                </a:solidFill>
              </a:rPr>
              <a:t>Immediate Release, or</a:t>
            </a:r>
          </a:p>
          <a:p>
            <a:pPr marL="665226" lvl="1" indent="-173736">
              <a:lnSpc>
                <a:spcPct val="120000"/>
              </a:lnSpc>
              <a:buSzPct val="120000"/>
            </a:pPr>
            <a:r>
              <a:rPr lang="en-US" dirty="0" smtClean="0">
                <a:solidFill>
                  <a:srgbClr val="364852"/>
                </a:solidFill>
              </a:rPr>
              <a:t>Delayed Release (3 years)</a:t>
            </a:r>
          </a:p>
          <a:p>
            <a:pPr marL="665226" lvl="1" indent="-173736">
              <a:spcAft>
                <a:spcPts val="2000"/>
              </a:spcAft>
              <a:buSzPct val="120000"/>
            </a:pPr>
            <a:endParaRPr lang="en-US" dirty="0">
              <a:solidFill>
                <a:srgbClr val="364852"/>
              </a:solidFill>
            </a:endParaRPr>
          </a:p>
        </p:txBody>
      </p:sp>
      <p:sp>
        <p:nvSpPr>
          <p:cNvPr id="5" name="Slide Number Placeholder 5"/>
          <p:cNvSpPr>
            <a:spLocks noGrp="1"/>
          </p:cNvSpPr>
          <p:nvPr/>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50286C3-E658-BE4E-8A2C-A1707BFEDC1D}" type="slidenum">
              <a:rPr lang="en-US" sz="1200" smtClean="0">
                <a:solidFill>
                  <a:schemeClr val="bg1"/>
                </a:solidFill>
                <a:latin typeface="Noto Serif" charset="0"/>
                <a:ea typeface="Noto Serif" charset="0"/>
                <a:cs typeface="Noto Serif" charset="0"/>
              </a:rPr>
              <a:t>25</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26233413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Image of OHSU tram car descending from Marquam Hill, above Gibbs Street pedestrian bridge." title="Tram image."/>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a:stretch/>
        </p:blipFill>
        <p:spPr>
          <a:xfrm>
            <a:off x="0" y="-54244"/>
            <a:ext cx="2445847" cy="6857999"/>
          </a:xfrm>
        </p:spPr>
      </p:pic>
      <p:sp>
        <p:nvSpPr>
          <p:cNvPr id="3" name="Title 2"/>
          <p:cNvSpPr>
            <a:spLocks noGrp="1"/>
          </p:cNvSpPr>
          <p:nvPr>
            <p:ph type="title"/>
          </p:nvPr>
        </p:nvSpPr>
        <p:spPr/>
        <p:txBody>
          <a:bodyPr/>
          <a:lstStyle/>
          <a:p>
            <a:r>
              <a:rPr lang="en-US" dirty="0" smtClean="0">
                <a:solidFill>
                  <a:srgbClr val="002776"/>
                </a:solidFill>
              </a:rPr>
              <a:t>Dissertation Binding</a:t>
            </a:r>
            <a:endParaRPr lang="en-US" dirty="0">
              <a:solidFill>
                <a:srgbClr val="002776"/>
              </a:solidFill>
            </a:endParaRPr>
          </a:p>
        </p:txBody>
      </p:sp>
      <p:sp>
        <p:nvSpPr>
          <p:cNvPr id="4" name="Content Placeholder 3"/>
          <p:cNvSpPr>
            <a:spLocks noGrp="1"/>
          </p:cNvSpPr>
          <p:nvPr>
            <p:ph idx="10"/>
          </p:nvPr>
        </p:nvSpPr>
        <p:spPr>
          <a:xfrm>
            <a:off x="3174898" y="1787594"/>
            <a:ext cx="5300242" cy="3860197"/>
          </a:xfrm>
        </p:spPr>
        <p:txBody>
          <a:bodyPr>
            <a:normAutofit fontScale="92500" lnSpcReduction="10000"/>
          </a:bodyPr>
          <a:lstStyle/>
          <a:p>
            <a:pPr marL="265176" indent="-173736">
              <a:spcAft>
                <a:spcPts val="2000"/>
              </a:spcAft>
              <a:buSzPct val="120000"/>
            </a:pPr>
            <a:r>
              <a:rPr lang="en-US" dirty="0" smtClean="0">
                <a:solidFill>
                  <a:srgbClr val="364852"/>
                </a:solidFill>
              </a:rPr>
              <a:t>Required by DMICE</a:t>
            </a:r>
          </a:p>
          <a:p>
            <a:pPr marL="265176" indent="-173736">
              <a:spcAft>
                <a:spcPts val="2000"/>
              </a:spcAft>
              <a:buSzPct val="120000"/>
            </a:pPr>
            <a:r>
              <a:rPr lang="en-US" dirty="0" smtClean="0">
                <a:solidFill>
                  <a:srgbClr val="364852"/>
                </a:solidFill>
              </a:rPr>
              <a:t>Order 2 bound copies of dissertation at </a:t>
            </a:r>
            <a:r>
              <a:rPr lang="en-US" dirty="0" smtClean="0">
                <a:solidFill>
                  <a:srgbClr val="364852"/>
                </a:solidFill>
                <a:hlinkClick r:id="rId3"/>
              </a:rPr>
              <a:t>www.thesisondemand.com</a:t>
            </a:r>
            <a:r>
              <a:rPr lang="en-US" dirty="0" smtClean="0">
                <a:solidFill>
                  <a:srgbClr val="364852"/>
                </a:solidFill>
              </a:rPr>
              <a:t> </a:t>
            </a:r>
          </a:p>
          <a:p>
            <a:pPr marL="665226" lvl="1" indent="-173736">
              <a:spcAft>
                <a:spcPts val="2000"/>
              </a:spcAft>
              <a:buSzPct val="120000"/>
            </a:pPr>
            <a:r>
              <a:rPr lang="en-US" dirty="0" smtClean="0">
                <a:solidFill>
                  <a:srgbClr val="364852"/>
                </a:solidFill>
              </a:rPr>
              <a:t>1 for mentor</a:t>
            </a:r>
          </a:p>
          <a:p>
            <a:pPr marL="665226" lvl="1" indent="-173736">
              <a:spcAft>
                <a:spcPts val="2000"/>
              </a:spcAft>
              <a:buSzPct val="120000"/>
            </a:pPr>
            <a:r>
              <a:rPr lang="en-US" dirty="0" smtClean="0">
                <a:solidFill>
                  <a:srgbClr val="364852"/>
                </a:solidFill>
              </a:rPr>
              <a:t>1 for department</a:t>
            </a:r>
          </a:p>
          <a:p>
            <a:pPr marL="265176" indent="-173736">
              <a:spcAft>
                <a:spcPts val="2000"/>
              </a:spcAft>
              <a:buSzPct val="120000"/>
            </a:pPr>
            <a:r>
              <a:rPr lang="en-US" dirty="0" smtClean="0">
                <a:solidFill>
                  <a:srgbClr val="364852"/>
                </a:solidFill>
              </a:rPr>
              <a:t>May order extras for yourself (requires separate order)</a:t>
            </a:r>
            <a:endParaRPr lang="en-US" dirty="0">
              <a:solidFill>
                <a:srgbClr val="364852"/>
              </a:solidFill>
            </a:endParaRPr>
          </a:p>
        </p:txBody>
      </p:sp>
      <p:sp>
        <p:nvSpPr>
          <p:cNvPr id="5" name="Slide Number Placeholder 5"/>
          <p:cNvSpPr>
            <a:spLocks noGrp="1"/>
          </p:cNvSpPr>
          <p:nvPr/>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50286C3-E658-BE4E-8A2C-A1707BFEDC1D}" type="slidenum">
              <a:rPr lang="en-US" sz="1200" smtClean="0">
                <a:solidFill>
                  <a:schemeClr val="bg1"/>
                </a:solidFill>
                <a:latin typeface="Noto Serif" charset="0"/>
                <a:ea typeface="Noto Serif" charset="0"/>
                <a:cs typeface="Noto Serif" charset="0"/>
              </a:rPr>
              <a:t>26</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15323116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idx="1"/>
          </p:nvPr>
        </p:nvPicPr>
        <p:blipFill>
          <a:blip r:embed="rId3">
            <a:extLst>
              <a:ext uri="{28A0092B-C50C-407E-A947-70E740481C1C}">
                <a14:useLocalDpi xmlns:a14="http://schemas.microsoft.com/office/drawing/2010/main" val="0"/>
              </a:ext>
            </a:extLst>
          </a:blip>
          <a:srcRect/>
          <a:stretch>
            <a:fillRect/>
          </a:stretch>
        </p:blipFill>
        <p:spPr>
          <a:xfrm>
            <a:off x="1009933" y="1069384"/>
            <a:ext cx="7351401" cy="5513550"/>
          </a:xfrm>
        </p:spPr>
      </p:pic>
      <p:sp>
        <p:nvSpPr>
          <p:cNvPr id="3" name="Title 2"/>
          <p:cNvSpPr>
            <a:spLocks noGrp="1"/>
          </p:cNvSpPr>
          <p:nvPr>
            <p:ph type="title" idx="4294967295"/>
          </p:nvPr>
        </p:nvSpPr>
        <p:spPr>
          <a:xfrm>
            <a:off x="1204668" y="162482"/>
            <a:ext cx="7086923" cy="752475"/>
          </a:xfrm>
        </p:spPr>
        <p:txBody>
          <a:bodyPr>
            <a:normAutofit fontScale="90000"/>
          </a:bodyPr>
          <a:lstStyle/>
          <a:p>
            <a:r>
              <a:rPr lang="en-US" dirty="0" smtClean="0"/>
              <a:t>Congratulations, Doctor!</a:t>
            </a:r>
            <a:endParaRPr lang="en-US" dirty="0"/>
          </a:p>
        </p:txBody>
      </p:sp>
    </p:spTree>
    <p:extLst>
      <p:ext uri="{BB962C8B-B14F-4D97-AF65-F5344CB8AC3E}">
        <p14:creationId xmlns:p14="http://schemas.microsoft.com/office/powerpoint/2010/main" val="25718847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of Marquam Hill, looking west from Gibbs Street." title="Image of Marquam Hill."/>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13649"/>
            <a:ext cx="9144000" cy="6858000"/>
          </a:xfrm>
          <a:prstGeom prst="rect">
            <a:avLst/>
          </a:prstGeom>
        </p:spPr>
      </p:pic>
      <p:sp>
        <p:nvSpPr>
          <p:cNvPr id="4" name="TextBox 3"/>
          <p:cNvSpPr txBox="1"/>
          <p:nvPr/>
        </p:nvSpPr>
        <p:spPr>
          <a:xfrm>
            <a:off x="3420821" y="488617"/>
            <a:ext cx="5316026" cy="646331"/>
          </a:xfrm>
          <a:prstGeom prst="rect">
            <a:avLst/>
          </a:prstGeom>
          <a:noFill/>
        </p:spPr>
        <p:txBody>
          <a:bodyPr wrap="square" rtlCol="0">
            <a:spAutoFit/>
          </a:bodyPr>
          <a:lstStyle/>
          <a:p>
            <a:pPr marL="228600" indent="-173038"/>
            <a:r>
              <a:rPr lang="en-US" sz="3600" spc="20" dirty="0" smtClean="0">
                <a:solidFill>
                  <a:schemeClr val="accent3"/>
                </a:solidFill>
                <a:latin typeface="Lato Regular"/>
                <a:cs typeface="Lato Regular"/>
              </a:rPr>
              <a:t>Questions?</a:t>
            </a:r>
            <a:endParaRPr lang="en-US" sz="1400" spc="20" dirty="0">
              <a:solidFill>
                <a:schemeClr val="accent3"/>
              </a:solidFill>
              <a:latin typeface="Lato Regular"/>
              <a:cs typeface="Lato Regular"/>
            </a:endParaRPr>
          </a:p>
        </p:txBody>
      </p:sp>
    </p:spTree>
    <p:extLst>
      <p:ext uri="{BB962C8B-B14F-4D97-AF65-F5344CB8AC3E}">
        <p14:creationId xmlns:p14="http://schemas.microsoft.com/office/powerpoint/2010/main" val="37584562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Image of front of Collaborative Life Sciences Building, two students descending staircase. " title="Collaborative Life Sciences Building image."/>
          <p:cNvPicPr>
            <a:picLocks noGrp="1" noChangeAspect="1"/>
          </p:cNvPicPr>
          <p:nvPr>
            <p:ph type="pic" idx="1"/>
          </p:nvPr>
        </p:nvPicPr>
        <p:blipFill rotWithShape="1">
          <a:blip r:embed="rId3" cstate="screen">
            <a:extLst>
              <a:ext uri="{28A0092B-C50C-407E-A947-70E740481C1C}">
                <a14:useLocalDpi xmlns:a14="http://schemas.microsoft.com/office/drawing/2010/main"/>
              </a:ext>
            </a:extLst>
          </a:blip>
          <a:srcRect/>
          <a:stretch/>
        </p:blipFill>
        <p:spPr>
          <a:xfrm>
            <a:off x="0" y="0"/>
            <a:ext cx="2445847" cy="6857999"/>
          </a:xfrm>
        </p:spPr>
      </p:pic>
      <p:sp>
        <p:nvSpPr>
          <p:cNvPr id="3" name="Title 2"/>
          <p:cNvSpPr>
            <a:spLocks noGrp="1"/>
          </p:cNvSpPr>
          <p:nvPr>
            <p:ph type="title"/>
          </p:nvPr>
        </p:nvSpPr>
        <p:spPr>
          <a:xfrm>
            <a:off x="3091079" y="706542"/>
            <a:ext cx="5467880" cy="752528"/>
          </a:xfrm>
        </p:spPr>
        <p:txBody>
          <a:bodyPr/>
          <a:lstStyle/>
          <a:p>
            <a:r>
              <a:rPr lang="en-US" dirty="0" smtClean="0">
                <a:solidFill>
                  <a:srgbClr val="002776"/>
                </a:solidFill>
              </a:rPr>
              <a:t>Year 1-2 Coursework</a:t>
            </a:r>
            <a:endParaRPr lang="en-US" dirty="0">
              <a:solidFill>
                <a:srgbClr val="002776"/>
              </a:solidFill>
            </a:endParaRPr>
          </a:p>
        </p:txBody>
      </p:sp>
      <p:sp>
        <p:nvSpPr>
          <p:cNvPr id="4" name="Content Placeholder 3"/>
          <p:cNvSpPr>
            <a:spLocks noGrp="1"/>
          </p:cNvSpPr>
          <p:nvPr>
            <p:ph idx="10"/>
          </p:nvPr>
        </p:nvSpPr>
        <p:spPr>
          <a:xfrm>
            <a:off x="3174898" y="1459070"/>
            <a:ext cx="5300242" cy="4899462"/>
          </a:xfrm>
        </p:spPr>
        <p:txBody>
          <a:bodyPr>
            <a:normAutofit/>
          </a:bodyPr>
          <a:lstStyle/>
          <a:p>
            <a:r>
              <a:rPr lang="en-US" dirty="0" smtClean="0"/>
              <a:t>Follow recommended schedule of Required and Individual Competency classes.</a:t>
            </a:r>
          </a:p>
          <a:p>
            <a:r>
              <a:rPr lang="en-US" dirty="0" smtClean="0"/>
              <a:t>Take 12 credits of Advanced Research Methods and 12 credits of Cognate (clinical domain) prior to qualifying exam. These are different for every student. Consult your faculty advisor.</a:t>
            </a:r>
          </a:p>
          <a:p>
            <a:r>
              <a:rPr lang="en-US" dirty="0" smtClean="0"/>
              <a:t>Download all course content from Sakai to study for comprehensive and qualifying exams.</a:t>
            </a:r>
          </a:p>
        </p:txBody>
      </p:sp>
      <p:sp>
        <p:nvSpPr>
          <p:cNvPr id="5" name="Slide Number Placeholder 5"/>
          <p:cNvSpPr>
            <a:spLocks noGrp="1"/>
          </p:cNvSpPr>
          <p:nvPr/>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11FAA02-F55D-FB43-9698-CA10BE095EE6}" type="slidenum">
              <a:rPr lang="en-US" sz="1200" smtClean="0">
                <a:solidFill>
                  <a:prstClr val="white"/>
                </a:solidFill>
                <a:latin typeface="Noto Serif" charset="0"/>
                <a:ea typeface="Noto Serif" charset="0"/>
                <a:cs typeface="Noto Serif" charset="0"/>
              </a:rPr>
              <a:pPr/>
              <a:t>3</a:t>
            </a:fld>
            <a:endParaRPr lang="en-US" sz="1200" dirty="0">
              <a:solidFill>
                <a:prstClr val="white"/>
              </a:solidFill>
              <a:latin typeface="Noto Serif" charset="0"/>
              <a:ea typeface="Noto Serif" charset="0"/>
              <a:cs typeface="Noto Serif" charset="0"/>
            </a:endParaRPr>
          </a:p>
        </p:txBody>
      </p:sp>
    </p:spTree>
    <p:extLst>
      <p:ext uri="{BB962C8B-B14F-4D97-AF65-F5344CB8AC3E}">
        <p14:creationId xmlns:p14="http://schemas.microsoft.com/office/powerpoint/2010/main" val="38615528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Image of front of Collaborative Life Sciences Building, two students descending staircase. " title="Collaborative Life Sciences Building image."/>
          <p:cNvPicPr>
            <a:picLocks noGrp="1" noChangeAspect="1"/>
          </p:cNvPicPr>
          <p:nvPr>
            <p:ph type="pic" idx="1"/>
          </p:nvPr>
        </p:nvPicPr>
        <p:blipFill rotWithShape="1">
          <a:blip r:embed="rId3" cstate="screen">
            <a:extLst>
              <a:ext uri="{28A0092B-C50C-407E-A947-70E740481C1C}">
                <a14:useLocalDpi xmlns:a14="http://schemas.microsoft.com/office/drawing/2010/main"/>
              </a:ext>
            </a:extLst>
          </a:blip>
          <a:srcRect/>
          <a:stretch/>
        </p:blipFill>
        <p:spPr>
          <a:xfrm>
            <a:off x="0" y="0"/>
            <a:ext cx="2445847" cy="6857999"/>
          </a:xfrm>
        </p:spPr>
      </p:pic>
      <p:sp>
        <p:nvSpPr>
          <p:cNvPr id="3" name="Title 2"/>
          <p:cNvSpPr>
            <a:spLocks noGrp="1"/>
          </p:cNvSpPr>
          <p:nvPr>
            <p:ph type="title"/>
          </p:nvPr>
        </p:nvSpPr>
        <p:spPr>
          <a:xfrm>
            <a:off x="3091079" y="706542"/>
            <a:ext cx="5467880" cy="752528"/>
          </a:xfrm>
        </p:spPr>
        <p:txBody>
          <a:bodyPr/>
          <a:lstStyle/>
          <a:p>
            <a:r>
              <a:rPr lang="en-US" dirty="0" smtClean="0">
                <a:solidFill>
                  <a:srgbClr val="002776"/>
                </a:solidFill>
              </a:rPr>
              <a:t>Year 1-2 Coursework</a:t>
            </a:r>
            <a:endParaRPr lang="en-US" dirty="0">
              <a:solidFill>
                <a:srgbClr val="002776"/>
              </a:solidFill>
            </a:endParaRPr>
          </a:p>
        </p:txBody>
      </p:sp>
      <p:sp>
        <p:nvSpPr>
          <p:cNvPr id="4" name="Content Placeholder 3"/>
          <p:cNvSpPr>
            <a:spLocks noGrp="1"/>
          </p:cNvSpPr>
          <p:nvPr>
            <p:ph idx="10"/>
          </p:nvPr>
        </p:nvSpPr>
        <p:spPr>
          <a:xfrm>
            <a:off x="3174898" y="1459070"/>
            <a:ext cx="5300242" cy="4899462"/>
          </a:xfrm>
        </p:spPr>
        <p:txBody>
          <a:bodyPr>
            <a:normAutofit fontScale="92500" lnSpcReduction="10000"/>
          </a:bodyPr>
          <a:lstStyle/>
          <a:p>
            <a:pPr marL="0" indent="0">
              <a:buNone/>
            </a:pPr>
            <a:r>
              <a:rPr lang="en-US" dirty="0" smtClean="0"/>
              <a:t>Taking classes outside of DMICE:</a:t>
            </a:r>
            <a:endParaRPr lang="en-US" dirty="0"/>
          </a:p>
          <a:p>
            <a:r>
              <a:rPr lang="en-US" dirty="0" smtClean="0"/>
              <a:t>Must be approved by your advisor.</a:t>
            </a:r>
          </a:p>
          <a:p>
            <a:r>
              <a:rPr lang="en-US" dirty="0" smtClean="0"/>
              <a:t>SoPH (BSTA, PHE) has different registration processes depending on the course. You may need to register as a non-degree student at PSU.</a:t>
            </a:r>
          </a:p>
          <a:p>
            <a:r>
              <a:rPr lang="en-US" dirty="0" smtClean="0"/>
              <a:t>PSU registration process differs from ours.</a:t>
            </a:r>
          </a:p>
          <a:p>
            <a:r>
              <a:rPr lang="en-US" dirty="0" smtClean="0"/>
              <a:t>If course is not on Memorandum of Understanding (MOU), Fellows will need to submit a Request for Funding.</a:t>
            </a:r>
          </a:p>
          <a:p>
            <a:r>
              <a:rPr lang="en-US" dirty="0" smtClean="0"/>
              <a:t>Must formally transfer in PSU credits upon completion (need transcript).</a:t>
            </a:r>
          </a:p>
        </p:txBody>
      </p:sp>
      <p:sp>
        <p:nvSpPr>
          <p:cNvPr id="5" name="Slide Number Placeholder 5"/>
          <p:cNvSpPr>
            <a:spLocks noGrp="1"/>
          </p:cNvSpPr>
          <p:nvPr/>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11FAA02-F55D-FB43-9698-CA10BE095EE6}" type="slidenum">
              <a:rPr lang="en-US" sz="1200" smtClean="0">
                <a:solidFill>
                  <a:prstClr val="white"/>
                </a:solidFill>
                <a:latin typeface="Noto Serif" charset="0"/>
                <a:ea typeface="Noto Serif" charset="0"/>
                <a:cs typeface="Noto Serif" charset="0"/>
              </a:rPr>
              <a:pPr/>
              <a:t>4</a:t>
            </a:fld>
            <a:endParaRPr lang="en-US" sz="1200" dirty="0">
              <a:solidFill>
                <a:prstClr val="white"/>
              </a:solidFill>
              <a:latin typeface="Noto Serif" charset="0"/>
              <a:ea typeface="Noto Serif" charset="0"/>
              <a:cs typeface="Noto Serif" charset="0"/>
            </a:endParaRPr>
          </a:p>
        </p:txBody>
      </p:sp>
    </p:spTree>
    <p:extLst>
      <p:ext uri="{BB962C8B-B14F-4D97-AF65-F5344CB8AC3E}">
        <p14:creationId xmlns:p14="http://schemas.microsoft.com/office/powerpoint/2010/main" val="21815618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Image of front of Collaborative Life Sciences Building, two students descending staircase. " title="Collaborative Life Sciences Building image."/>
          <p:cNvPicPr>
            <a:picLocks noGrp="1" noChangeAspect="1"/>
          </p:cNvPicPr>
          <p:nvPr>
            <p:ph type="pic" idx="1"/>
          </p:nvPr>
        </p:nvPicPr>
        <p:blipFill rotWithShape="1">
          <a:blip r:embed="rId3" cstate="screen">
            <a:extLst>
              <a:ext uri="{28A0092B-C50C-407E-A947-70E740481C1C}">
                <a14:useLocalDpi xmlns:a14="http://schemas.microsoft.com/office/drawing/2010/main"/>
              </a:ext>
            </a:extLst>
          </a:blip>
          <a:srcRect/>
          <a:stretch/>
        </p:blipFill>
        <p:spPr>
          <a:xfrm>
            <a:off x="0" y="0"/>
            <a:ext cx="2445847" cy="6857999"/>
          </a:xfrm>
        </p:spPr>
      </p:pic>
      <p:sp>
        <p:nvSpPr>
          <p:cNvPr id="3" name="Title 2"/>
          <p:cNvSpPr>
            <a:spLocks noGrp="1"/>
          </p:cNvSpPr>
          <p:nvPr>
            <p:ph type="title"/>
          </p:nvPr>
        </p:nvSpPr>
        <p:spPr>
          <a:xfrm>
            <a:off x="3091079" y="706542"/>
            <a:ext cx="5467880" cy="752528"/>
          </a:xfrm>
        </p:spPr>
        <p:txBody>
          <a:bodyPr/>
          <a:lstStyle/>
          <a:p>
            <a:r>
              <a:rPr lang="en-US" dirty="0" smtClean="0">
                <a:solidFill>
                  <a:srgbClr val="002776"/>
                </a:solidFill>
              </a:rPr>
              <a:t>Comprehensive and Qualifying Exams</a:t>
            </a:r>
            <a:endParaRPr lang="en-US" dirty="0">
              <a:solidFill>
                <a:srgbClr val="002776"/>
              </a:solidFill>
            </a:endParaRPr>
          </a:p>
        </p:txBody>
      </p:sp>
      <p:sp>
        <p:nvSpPr>
          <p:cNvPr id="4" name="Content Placeholder 3"/>
          <p:cNvSpPr>
            <a:spLocks noGrp="1"/>
          </p:cNvSpPr>
          <p:nvPr>
            <p:ph idx="10"/>
          </p:nvPr>
        </p:nvSpPr>
        <p:spPr>
          <a:xfrm>
            <a:off x="3174898" y="1459070"/>
            <a:ext cx="5300242" cy="4899462"/>
          </a:xfrm>
        </p:spPr>
        <p:txBody>
          <a:bodyPr>
            <a:normAutofit fontScale="77500" lnSpcReduction="20000"/>
          </a:bodyPr>
          <a:lstStyle/>
          <a:p>
            <a:endParaRPr lang="en-US" dirty="0" smtClean="0"/>
          </a:p>
          <a:p>
            <a:pPr marL="0" indent="0">
              <a:buNone/>
            </a:pPr>
            <a:r>
              <a:rPr lang="en-US" dirty="0" smtClean="0"/>
              <a:t>Exam Prep </a:t>
            </a:r>
            <a:r>
              <a:rPr lang="en-US" b="1" dirty="0" smtClean="0"/>
              <a:t>BCB</a:t>
            </a:r>
            <a:r>
              <a:rPr lang="en-US" dirty="0" smtClean="0"/>
              <a:t> and </a:t>
            </a:r>
            <a:r>
              <a:rPr lang="en-US" b="1" dirty="0" smtClean="0"/>
              <a:t>HCIN</a:t>
            </a:r>
            <a:r>
              <a:rPr lang="en-US" dirty="0" smtClean="0"/>
              <a:t>:</a:t>
            </a:r>
          </a:p>
          <a:p>
            <a:pPr lvl="1" indent="-342900"/>
            <a:r>
              <a:rPr lang="en-US" dirty="0" smtClean="0"/>
              <a:t>Review </a:t>
            </a:r>
            <a:r>
              <a:rPr lang="en-US" i="1" dirty="0" smtClean="0"/>
              <a:t>Qualifying Exams BCB </a:t>
            </a:r>
            <a:r>
              <a:rPr lang="en-US" dirty="0" smtClean="0"/>
              <a:t>or </a:t>
            </a:r>
            <a:r>
              <a:rPr lang="en-US" i="1" dirty="0" smtClean="0"/>
              <a:t>Qualifying Exams HCIN</a:t>
            </a:r>
            <a:r>
              <a:rPr lang="en-US" dirty="0" smtClean="0"/>
              <a:t> document on </a:t>
            </a:r>
            <a:r>
              <a:rPr lang="en-US" dirty="0" smtClean="0">
                <a:hlinkClick r:id="rId4"/>
              </a:rPr>
              <a:t>Student Resources </a:t>
            </a:r>
            <a:r>
              <a:rPr lang="en-US" dirty="0" smtClean="0"/>
              <a:t>page: </a:t>
            </a:r>
            <a:r>
              <a:rPr lang="en-US" dirty="0">
                <a:hlinkClick r:id="rId4"/>
              </a:rPr>
              <a:t>https://www.ohsu.edu/school-of-medicine/medical-informatics-and-clinical-epidemiology/student-resources</a:t>
            </a:r>
            <a:endParaRPr lang="en-US" dirty="0" smtClean="0"/>
          </a:p>
          <a:p>
            <a:pPr lvl="1"/>
            <a:r>
              <a:rPr lang="en-US" dirty="0" smtClean="0"/>
              <a:t>Andrea schedules a “Nuts and Bolts” meeting to explain process.</a:t>
            </a:r>
          </a:p>
          <a:p>
            <a:pPr lvl="1"/>
            <a:r>
              <a:rPr lang="en-US" dirty="0" smtClean="0"/>
              <a:t>Mock orals:</a:t>
            </a:r>
          </a:p>
          <a:p>
            <a:pPr lvl="2"/>
            <a:r>
              <a:rPr lang="en-US" dirty="0" smtClean="0"/>
              <a:t>BCB</a:t>
            </a:r>
          </a:p>
          <a:p>
            <a:pPr lvl="3"/>
            <a:r>
              <a:rPr lang="en-US" dirty="0" smtClean="0"/>
              <a:t>Mock oral exam early summer of Year 2</a:t>
            </a:r>
          </a:p>
          <a:p>
            <a:pPr lvl="2"/>
            <a:r>
              <a:rPr lang="en-US" dirty="0" smtClean="0"/>
              <a:t>HCIN</a:t>
            </a:r>
          </a:p>
          <a:p>
            <a:pPr lvl="3"/>
            <a:r>
              <a:rPr lang="en-US" dirty="0" smtClean="0"/>
              <a:t>Mock oral exam spring of Year 1</a:t>
            </a:r>
          </a:p>
        </p:txBody>
      </p:sp>
      <p:sp>
        <p:nvSpPr>
          <p:cNvPr id="5" name="Slide Number Placeholder 5"/>
          <p:cNvSpPr>
            <a:spLocks noGrp="1"/>
          </p:cNvSpPr>
          <p:nvPr/>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11FAA02-F55D-FB43-9698-CA10BE095EE6}" type="slidenum">
              <a:rPr lang="en-US" sz="1200" smtClean="0">
                <a:solidFill>
                  <a:prstClr val="white"/>
                </a:solidFill>
                <a:latin typeface="Noto Serif" charset="0"/>
                <a:ea typeface="Noto Serif" charset="0"/>
                <a:cs typeface="Noto Serif" charset="0"/>
              </a:rPr>
              <a:pPr/>
              <a:t>5</a:t>
            </a:fld>
            <a:endParaRPr lang="en-US" sz="1200" dirty="0">
              <a:solidFill>
                <a:prstClr val="white"/>
              </a:solidFill>
              <a:latin typeface="Noto Serif" charset="0"/>
              <a:ea typeface="Noto Serif" charset="0"/>
              <a:cs typeface="Noto Serif" charset="0"/>
            </a:endParaRPr>
          </a:p>
        </p:txBody>
      </p:sp>
    </p:spTree>
    <p:extLst>
      <p:ext uri="{BB962C8B-B14F-4D97-AF65-F5344CB8AC3E}">
        <p14:creationId xmlns:p14="http://schemas.microsoft.com/office/powerpoint/2010/main" val="13243544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Image of front of Collaborative Life Sciences Building, two students descending staircase. " title="Collaborative Life Sciences Building image."/>
          <p:cNvPicPr>
            <a:picLocks noGrp="1" noChangeAspect="1"/>
          </p:cNvPicPr>
          <p:nvPr>
            <p:ph type="pic" idx="1"/>
          </p:nvPr>
        </p:nvPicPr>
        <p:blipFill rotWithShape="1">
          <a:blip r:embed="rId3" cstate="screen">
            <a:extLst>
              <a:ext uri="{28A0092B-C50C-407E-A947-70E740481C1C}">
                <a14:useLocalDpi xmlns:a14="http://schemas.microsoft.com/office/drawing/2010/main"/>
              </a:ext>
            </a:extLst>
          </a:blip>
          <a:srcRect/>
          <a:stretch/>
        </p:blipFill>
        <p:spPr>
          <a:xfrm>
            <a:off x="0" y="0"/>
            <a:ext cx="2445847" cy="6857999"/>
          </a:xfrm>
        </p:spPr>
      </p:pic>
      <p:sp>
        <p:nvSpPr>
          <p:cNvPr id="3" name="Title 2"/>
          <p:cNvSpPr>
            <a:spLocks noGrp="1"/>
          </p:cNvSpPr>
          <p:nvPr>
            <p:ph type="title"/>
          </p:nvPr>
        </p:nvSpPr>
        <p:spPr>
          <a:xfrm>
            <a:off x="3091079" y="706542"/>
            <a:ext cx="5467880" cy="752528"/>
          </a:xfrm>
        </p:spPr>
        <p:txBody>
          <a:bodyPr/>
          <a:lstStyle/>
          <a:p>
            <a:r>
              <a:rPr lang="en-US" dirty="0" smtClean="0">
                <a:solidFill>
                  <a:srgbClr val="002776"/>
                </a:solidFill>
              </a:rPr>
              <a:t>Comprehensive and Qualifying Exams</a:t>
            </a:r>
            <a:endParaRPr lang="en-US" dirty="0">
              <a:solidFill>
                <a:srgbClr val="002776"/>
              </a:solidFill>
            </a:endParaRPr>
          </a:p>
        </p:txBody>
      </p:sp>
      <p:sp>
        <p:nvSpPr>
          <p:cNvPr id="4" name="Content Placeholder 3"/>
          <p:cNvSpPr>
            <a:spLocks noGrp="1"/>
          </p:cNvSpPr>
          <p:nvPr>
            <p:ph idx="10"/>
          </p:nvPr>
        </p:nvSpPr>
        <p:spPr>
          <a:xfrm>
            <a:off x="3174898" y="1459070"/>
            <a:ext cx="5300242" cy="4899462"/>
          </a:xfrm>
        </p:spPr>
        <p:txBody>
          <a:bodyPr>
            <a:normAutofit lnSpcReduction="10000"/>
          </a:bodyPr>
          <a:lstStyle/>
          <a:p>
            <a:pPr marL="457200" lvl="1" indent="0">
              <a:buNone/>
            </a:pPr>
            <a:r>
              <a:rPr lang="en-US" dirty="0" smtClean="0"/>
              <a:t>Exam Timeline - </a:t>
            </a:r>
            <a:r>
              <a:rPr lang="en-US" b="1" dirty="0" smtClean="0"/>
              <a:t>BCB</a:t>
            </a:r>
            <a:r>
              <a:rPr lang="en-US" dirty="0" smtClean="0"/>
              <a:t> </a:t>
            </a:r>
            <a:endParaRPr lang="en-US" dirty="0"/>
          </a:p>
          <a:p>
            <a:pPr lvl="2"/>
            <a:r>
              <a:rPr lang="en-US" dirty="0" smtClean="0"/>
              <a:t>Comprehensive, 2-day written exam at end of summer (August or September) of Year 2; exam covers all coursework.</a:t>
            </a:r>
          </a:p>
          <a:p>
            <a:pPr lvl="2"/>
            <a:r>
              <a:rPr lang="en-US" dirty="0" smtClean="0"/>
              <a:t>Oral Qualifying </a:t>
            </a:r>
            <a:r>
              <a:rPr lang="en-US" dirty="0"/>
              <a:t>E</a:t>
            </a:r>
            <a:r>
              <a:rPr lang="en-US" dirty="0" smtClean="0"/>
              <a:t>xam 3-4 weeks later. May take exam if lacking 1 Cognate or Advanced Research Methods class.</a:t>
            </a:r>
          </a:p>
          <a:p>
            <a:pPr lvl="3"/>
            <a:r>
              <a:rPr lang="en-US" dirty="0" smtClean="0"/>
              <a:t>Pass</a:t>
            </a:r>
          </a:p>
          <a:p>
            <a:pPr lvl="3"/>
            <a:r>
              <a:rPr lang="en-US" dirty="0" smtClean="0"/>
              <a:t>Conditional Pass (remediate)</a:t>
            </a:r>
          </a:p>
          <a:p>
            <a:pPr lvl="3"/>
            <a:r>
              <a:rPr lang="en-US" dirty="0" smtClean="0"/>
              <a:t>Fail (retake in 6 months)</a:t>
            </a:r>
          </a:p>
        </p:txBody>
      </p:sp>
      <p:sp>
        <p:nvSpPr>
          <p:cNvPr id="5" name="Slide Number Placeholder 5"/>
          <p:cNvSpPr>
            <a:spLocks noGrp="1"/>
          </p:cNvSpPr>
          <p:nvPr/>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11FAA02-F55D-FB43-9698-CA10BE095EE6}" type="slidenum">
              <a:rPr lang="en-US" sz="1200" smtClean="0">
                <a:solidFill>
                  <a:prstClr val="white"/>
                </a:solidFill>
                <a:latin typeface="Noto Serif" charset="0"/>
                <a:ea typeface="Noto Serif" charset="0"/>
                <a:cs typeface="Noto Serif" charset="0"/>
              </a:rPr>
              <a:pPr/>
              <a:t>6</a:t>
            </a:fld>
            <a:endParaRPr lang="en-US" sz="1200" dirty="0">
              <a:solidFill>
                <a:prstClr val="white"/>
              </a:solidFill>
              <a:latin typeface="Noto Serif" charset="0"/>
              <a:ea typeface="Noto Serif" charset="0"/>
              <a:cs typeface="Noto Serif" charset="0"/>
            </a:endParaRPr>
          </a:p>
        </p:txBody>
      </p:sp>
    </p:spTree>
    <p:extLst>
      <p:ext uri="{BB962C8B-B14F-4D97-AF65-F5344CB8AC3E}">
        <p14:creationId xmlns:p14="http://schemas.microsoft.com/office/powerpoint/2010/main" val="31262953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Image of front of Collaborative Life Sciences Building, two students descending staircase. " title="Collaborative Life Sciences Building image."/>
          <p:cNvPicPr>
            <a:picLocks noGrp="1" noChangeAspect="1"/>
          </p:cNvPicPr>
          <p:nvPr>
            <p:ph type="pic" idx="1"/>
          </p:nvPr>
        </p:nvPicPr>
        <p:blipFill rotWithShape="1">
          <a:blip r:embed="rId3" cstate="screen">
            <a:extLst>
              <a:ext uri="{28A0092B-C50C-407E-A947-70E740481C1C}">
                <a14:useLocalDpi xmlns:a14="http://schemas.microsoft.com/office/drawing/2010/main"/>
              </a:ext>
            </a:extLst>
          </a:blip>
          <a:srcRect/>
          <a:stretch/>
        </p:blipFill>
        <p:spPr>
          <a:xfrm>
            <a:off x="0" y="0"/>
            <a:ext cx="2445847" cy="6857999"/>
          </a:xfrm>
        </p:spPr>
      </p:pic>
      <p:sp>
        <p:nvSpPr>
          <p:cNvPr id="3" name="Title 2"/>
          <p:cNvSpPr>
            <a:spLocks noGrp="1"/>
          </p:cNvSpPr>
          <p:nvPr>
            <p:ph type="title"/>
          </p:nvPr>
        </p:nvSpPr>
        <p:spPr>
          <a:xfrm>
            <a:off x="3091079" y="706542"/>
            <a:ext cx="5467880" cy="752528"/>
          </a:xfrm>
        </p:spPr>
        <p:txBody>
          <a:bodyPr/>
          <a:lstStyle/>
          <a:p>
            <a:r>
              <a:rPr lang="en-US" dirty="0" smtClean="0">
                <a:solidFill>
                  <a:srgbClr val="002776"/>
                </a:solidFill>
              </a:rPr>
              <a:t>Comprehensive and Qualifying Exams</a:t>
            </a:r>
            <a:endParaRPr lang="en-US" dirty="0">
              <a:solidFill>
                <a:srgbClr val="002776"/>
              </a:solidFill>
            </a:endParaRPr>
          </a:p>
        </p:txBody>
      </p:sp>
      <p:sp>
        <p:nvSpPr>
          <p:cNvPr id="4" name="Content Placeholder 3"/>
          <p:cNvSpPr>
            <a:spLocks noGrp="1"/>
          </p:cNvSpPr>
          <p:nvPr>
            <p:ph idx="10"/>
          </p:nvPr>
        </p:nvSpPr>
        <p:spPr>
          <a:xfrm>
            <a:off x="3174898" y="1459070"/>
            <a:ext cx="5300242" cy="4899462"/>
          </a:xfrm>
        </p:spPr>
        <p:txBody>
          <a:bodyPr>
            <a:normAutofit fontScale="92500" lnSpcReduction="20000"/>
          </a:bodyPr>
          <a:lstStyle/>
          <a:p>
            <a:r>
              <a:rPr lang="en-US" dirty="0" smtClean="0"/>
              <a:t>Exam timeline - </a:t>
            </a:r>
            <a:r>
              <a:rPr lang="en-US" b="1" dirty="0" smtClean="0"/>
              <a:t>HCIN</a:t>
            </a:r>
            <a:r>
              <a:rPr lang="en-US" dirty="0" smtClean="0"/>
              <a:t>:</a:t>
            </a:r>
          </a:p>
          <a:p>
            <a:pPr lvl="2"/>
            <a:r>
              <a:rPr lang="en-US" dirty="0" smtClean="0"/>
              <a:t>Mock oral exam </a:t>
            </a:r>
            <a:r>
              <a:rPr lang="en-US" dirty="0" smtClean="0"/>
              <a:t>mid-summer </a:t>
            </a:r>
            <a:r>
              <a:rPr lang="en-US" dirty="0" smtClean="0"/>
              <a:t>of Year 1</a:t>
            </a:r>
          </a:p>
          <a:p>
            <a:pPr lvl="2"/>
            <a:r>
              <a:rPr lang="en-US" dirty="0" smtClean="0"/>
              <a:t>Comprehensive Exam based on journal articles at end of </a:t>
            </a:r>
            <a:r>
              <a:rPr lang="en-US" dirty="0" smtClean="0"/>
              <a:t>second summer </a:t>
            </a:r>
            <a:r>
              <a:rPr lang="en-US" dirty="0" smtClean="0"/>
              <a:t>term </a:t>
            </a:r>
            <a:r>
              <a:rPr lang="en-US" dirty="0" smtClean="0"/>
              <a:t>(</a:t>
            </a:r>
            <a:r>
              <a:rPr lang="en-US" dirty="0" smtClean="0"/>
              <a:t>Aug.-Sept.</a:t>
            </a:r>
            <a:r>
              <a:rPr lang="en-US" dirty="0" smtClean="0"/>
              <a:t>)</a:t>
            </a:r>
            <a:endParaRPr lang="en-US" dirty="0" smtClean="0"/>
          </a:p>
          <a:p>
            <a:pPr lvl="2"/>
            <a:r>
              <a:rPr lang="en-US" dirty="0" smtClean="0"/>
              <a:t>Qualifying Exam </a:t>
            </a:r>
            <a:r>
              <a:rPr lang="en-US" dirty="0" smtClean="0"/>
              <a:t>by student request, by end of Year 2; </a:t>
            </a:r>
            <a:r>
              <a:rPr lang="en-US" dirty="0" smtClean="0"/>
              <a:t>may take exam if lacking 1 Cognate or Advanced Research Methods class</a:t>
            </a:r>
          </a:p>
          <a:p>
            <a:pPr lvl="3"/>
            <a:r>
              <a:rPr lang="en-US" dirty="0" smtClean="0"/>
              <a:t>Pass</a:t>
            </a:r>
          </a:p>
          <a:p>
            <a:pPr lvl="3"/>
            <a:r>
              <a:rPr lang="en-US" dirty="0" smtClean="0"/>
              <a:t>Conditional Pass (remediate)</a:t>
            </a:r>
          </a:p>
          <a:p>
            <a:pPr lvl="3"/>
            <a:r>
              <a:rPr lang="en-US" dirty="0" smtClean="0"/>
              <a:t>Fail (retake in 6 months)</a:t>
            </a:r>
          </a:p>
        </p:txBody>
      </p:sp>
      <p:sp>
        <p:nvSpPr>
          <p:cNvPr id="5" name="Slide Number Placeholder 5"/>
          <p:cNvSpPr>
            <a:spLocks noGrp="1"/>
          </p:cNvSpPr>
          <p:nvPr/>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11FAA02-F55D-FB43-9698-CA10BE095EE6}" type="slidenum">
              <a:rPr lang="en-US" sz="1200" smtClean="0">
                <a:solidFill>
                  <a:prstClr val="white"/>
                </a:solidFill>
                <a:latin typeface="Noto Serif" charset="0"/>
                <a:ea typeface="Noto Serif" charset="0"/>
                <a:cs typeface="Noto Serif" charset="0"/>
              </a:rPr>
              <a:pPr/>
              <a:t>7</a:t>
            </a:fld>
            <a:endParaRPr lang="en-US" sz="1200" dirty="0">
              <a:solidFill>
                <a:prstClr val="white"/>
              </a:solidFill>
              <a:latin typeface="Noto Serif" charset="0"/>
              <a:ea typeface="Noto Serif" charset="0"/>
              <a:cs typeface="Noto Serif" charset="0"/>
            </a:endParaRPr>
          </a:p>
        </p:txBody>
      </p:sp>
    </p:spTree>
    <p:extLst>
      <p:ext uri="{BB962C8B-B14F-4D97-AF65-F5344CB8AC3E}">
        <p14:creationId xmlns:p14="http://schemas.microsoft.com/office/powerpoint/2010/main" val="5538108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Image of front of Collaborative Life Sciences Building, two students descending staircase. " title="Collaborative Life Sciences Building image."/>
          <p:cNvPicPr>
            <a:picLocks noGrp="1" noChangeAspect="1"/>
          </p:cNvPicPr>
          <p:nvPr>
            <p:ph type="pic" idx="1"/>
          </p:nvPr>
        </p:nvPicPr>
        <p:blipFill rotWithShape="1">
          <a:blip r:embed="rId3" cstate="screen">
            <a:extLst>
              <a:ext uri="{28A0092B-C50C-407E-A947-70E740481C1C}">
                <a14:useLocalDpi xmlns:a14="http://schemas.microsoft.com/office/drawing/2010/main"/>
              </a:ext>
            </a:extLst>
          </a:blip>
          <a:srcRect/>
          <a:stretch/>
        </p:blipFill>
        <p:spPr>
          <a:xfrm>
            <a:off x="0" y="0"/>
            <a:ext cx="2445847" cy="6857999"/>
          </a:xfrm>
        </p:spPr>
      </p:pic>
      <p:sp>
        <p:nvSpPr>
          <p:cNvPr id="3" name="Title 2"/>
          <p:cNvSpPr>
            <a:spLocks noGrp="1"/>
          </p:cNvSpPr>
          <p:nvPr>
            <p:ph type="title"/>
          </p:nvPr>
        </p:nvSpPr>
        <p:spPr>
          <a:xfrm>
            <a:off x="3091079" y="706542"/>
            <a:ext cx="5467880" cy="752528"/>
          </a:xfrm>
        </p:spPr>
        <p:txBody>
          <a:bodyPr/>
          <a:lstStyle/>
          <a:p>
            <a:r>
              <a:rPr lang="en-US" dirty="0" smtClean="0">
                <a:solidFill>
                  <a:srgbClr val="002776"/>
                </a:solidFill>
              </a:rPr>
              <a:t>Naming your PhD Mentor</a:t>
            </a:r>
            <a:endParaRPr lang="en-US" dirty="0">
              <a:solidFill>
                <a:srgbClr val="002776"/>
              </a:solidFill>
            </a:endParaRPr>
          </a:p>
        </p:txBody>
      </p:sp>
      <p:sp>
        <p:nvSpPr>
          <p:cNvPr id="4" name="Content Placeholder 3"/>
          <p:cNvSpPr>
            <a:spLocks noGrp="1"/>
          </p:cNvSpPr>
          <p:nvPr>
            <p:ph idx="10"/>
          </p:nvPr>
        </p:nvSpPr>
        <p:spPr>
          <a:xfrm>
            <a:off x="3174898" y="1459070"/>
            <a:ext cx="5300242" cy="4899462"/>
          </a:xfrm>
        </p:spPr>
        <p:txBody>
          <a:bodyPr>
            <a:normAutofit/>
          </a:bodyPr>
          <a:lstStyle/>
          <a:p>
            <a:r>
              <a:rPr lang="en-US" dirty="0" smtClean="0"/>
              <a:t>Must name your Mentor 1 term after passing Qualifying </a:t>
            </a:r>
            <a:r>
              <a:rPr lang="en-US" dirty="0"/>
              <a:t>E</a:t>
            </a:r>
            <a:r>
              <a:rPr lang="en-US" dirty="0" smtClean="0"/>
              <a:t>xam.</a:t>
            </a:r>
            <a:endParaRPr lang="en-US" dirty="0"/>
          </a:p>
          <a:p>
            <a:r>
              <a:rPr lang="en-US" dirty="0" smtClean="0"/>
              <a:t>Mentor must be DMICE faculty member</a:t>
            </a:r>
          </a:p>
          <a:p>
            <a:r>
              <a:rPr lang="en-US" dirty="0" smtClean="0"/>
              <a:t>Must be on Graduate Faculty</a:t>
            </a:r>
          </a:p>
          <a:p>
            <a:r>
              <a:rPr lang="en-US" dirty="0" smtClean="0"/>
              <a:t>Must have a doctoral level degree (M.D., Ph.D., etc.)</a:t>
            </a:r>
            <a:endParaRPr lang="en-US" dirty="0"/>
          </a:p>
          <a:p>
            <a:r>
              <a:rPr lang="en-US" dirty="0" smtClean="0"/>
              <a:t>Complete </a:t>
            </a:r>
            <a:r>
              <a:rPr lang="en-US" i="1" dirty="0" smtClean="0"/>
              <a:t>Mentor Assignment Form – PhD programs </a:t>
            </a:r>
            <a:r>
              <a:rPr lang="en-US" dirty="0" smtClean="0"/>
              <a:t>(see Diane)</a:t>
            </a:r>
          </a:p>
        </p:txBody>
      </p:sp>
      <p:sp>
        <p:nvSpPr>
          <p:cNvPr id="5" name="Slide Number Placeholder 5"/>
          <p:cNvSpPr>
            <a:spLocks noGrp="1"/>
          </p:cNvSpPr>
          <p:nvPr/>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F11FAA02-F55D-FB43-9698-CA10BE095EE6}" type="slidenum">
              <a:rPr lang="en-US" sz="1200" smtClean="0">
                <a:solidFill>
                  <a:schemeClr val="bg1"/>
                </a:solidFill>
                <a:latin typeface="Noto Serif" charset="0"/>
                <a:ea typeface="Noto Serif" charset="0"/>
                <a:cs typeface="Noto Serif" charset="0"/>
              </a:rPr>
              <a:t>8</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19321712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Image of front of Collaborative Life Sciences Building, two students descending staircase. " title="Collaborative Life Sciences Building image."/>
          <p:cNvPicPr>
            <a:picLocks noGrp="1" noChangeAspect="1"/>
          </p:cNvPicPr>
          <p:nvPr>
            <p:ph type="pic" idx="1"/>
          </p:nvPr>
        </p:nvPicPr>
        <p:blipFill rotWithShape="1">
          <a:blip r:embed="rId3" cstate="screen">
            <a:extLst>
              <a:ext uri="{28A0092B-C50C-407E-A947-70E740481C1C}">
                <a14:useLocalDpi xmlns:a14="http://schemas.microsoft.com/office/drawing/2010/main"/>
              </a:ext>
            </a:extLst>
          </a:blip>
          <a:srcRect/>
          <a:stretch/>
        </p:blipFill>
        <p:spPr>
          <a:xfrm>
            <a:off x="0" y="0"/>
            <a:ext cx="2445847" cy="6857999"/>
          </a:xfrm>
        </p:spPr>
      </p:pic>
      <p:sp>
        <p:nvSpPr>
          <p:cNvPr id="3" name="Title 2"/>
          <p:cNvSpPr>
            <a:spLocks noGrp="1"/>
          </p:cNvSpPr>
          <p:nvPr>
            <p:ph type="title"/>
          </p:nvPr>
        </p:nvSpPr>
        <p:spPr>
          <a:xfrm>
            <a:off x="3091079" y="706542"/>
            <a:ext cx="5467880" cy="752528"/>
          </a:xfrm>
        </p:spPr>
        <p:txBody>
          <a:bodyPr/>
          <a:lstStyle/>
          <a:p>
            <a:r>
              <a:rPr lang="en-US" dirty="0" smtClean="0">
                <a:solidFill>
                  <a:srgbClr val="002776"/>
                </a:solidFill>
              </a:rPr>
              <a:t>Forming your DAC</a:t>
            </a:r>
            <a:endParaRPr lang="en-US" dirty="0">
              <a:solidFill>
                <a:srgbClr val="002776"/>
              </a:solidFill>
            </a:endParaRPr>
          </a:p>
        </p:txBody>
      </p:sp>
      <p:sp>
        <p:nvSpPr>
          <p:cNvPr id="4" name="Content Placeholder 3"/>
          <p:cNvSpPr>
            <a:spLocks noGrp="1"/>
          </p:cNvSpPr>
          <p:nvPr>
            <p:ph idx="10"/>
          </p:nvPr>
        </p:nvSpPr>
        <p:spPr>
          <a:xfrm>
            <a:off x="3174898" y="1459070"/>
            <a:ext cx="5300242" cy="4899462"/>
          </a:xfrm>
        </p:spPr>
        <p:txBody>
          <a:bodyPr>
            <a:normAutofit lnSpcReduction="10000"/>
          </a:bodyPr>
          <a:lstStyle/>
          <a:p>
            <a:r>
              <a:rPr lang="en-US" dirty="0"/>
              <a:t>Review </a:t>
            </a:r>
            <a:r>
              <a:rPr lang="en-US" dirty="0" smtClean="0"/>
              <a:t>SOM </a:t>
            </a:r>
            <a:r>
              <a:rPr lang="en-US" i="1" dirty="0" smtClean="0"/>
              <a:t>Dissertation </a:t>
            </a:r>
            <a:r>
              <a:rPr lang="en-US" i="1" dirty="0"/>
              <a:t>Advisory Committee </a:t>
            </a:r>
            <a:r>
              <a:rPr lang="en-US" i="1" dirty="0" smtClean="0"/>
              <a:t>(DAC</a:t>
            </a:r>
            <a:r>
              <a:rPr lang="en-US" i="1" dirty="0"/>
              <a:t>) </a:t>
            </a:r>
            <a:r>
              <a:rPr lang="en-US" i="1" dirty="0" smtClean="0"/>
              <a:t>Policy </a:t>
            </a:r>
            <a:r>
              <a:rPr lang="en-US" dirty="0">
                <a:hlinkClick r:id="rId4"/>
              </a:rPr>
              <a:t>https://www.ohsu.edu/sites/default/files/2019-03/DAC%20Guidelines.pdf</a:t>
            </a:r>
            <a:endParaRPr lang="en-US" dirty="0"/>
          </a:p>
          <a:p>
            <a:r>
              <a:rPr lang="en-US" dirty="0"/>
              <a:t>Name your D</a:t>
            </a:r>
            <a:r>
              <a:rPr lang="en-US" dirty="0" smtClean="0"/>
              <a:t>AC</a:t>
            </a:r>
          </a:p>
          <a:p>
            <a:pPr lvl="1"/>
            <a:r>
              <a:rPr lang="en-US" dirty="0" smtClean="0"/>
              <a:t>If you’re not sure who should be on your DAC, speak to your mentor. </a:t>
            </a:r>
          </a:p>
          <a:p>
            <a:pPr lvl="1"/>
            <a:r>
              <a:rPr lang="en-US" dirty="0" smtClean="0"/>
              <a:t>They should bring different areas of expertise to your research.</a:t>
            </a:r>
          </a:p>
          <a:p>
            <a:pPr lvl="1"/>
            <a:r>
              <a:rPr lang="en-US" dirty="0" smtClean="0"/>
              <a:t>Review Faculty Research Interests document</a:t>
            </a:r>
          </a:p>
          <a:p>
            <a:pPr lvl="1"/>
            <a:r>
              <a:rPr lang="en-US" dirty="0" smtClean="0"/>
              <a:t>Minimum </a:t>
            </a:r>
            <a:r>
              <a:rPr lang="en-US" dirty="0"/>
              <a:t>of 4</a:t>
            </a:r>
            <a:r>
              <a:rPr lang="en-US" dirty="0" smtClean="0"/>
              <a:t> </a:t>
            </a:r>
            <a:r>
              <a:rPr lang="en-US" dirty="0"/>
              <a:t>members</a:t>
            </a:r>
          </a:p>
          <a:p>
            <a:pPr lvl="1"/>
            <a:endParaRPr lang="en-US" dirty="0"/>
          </a:p>
        </p:txBody>
      </p:sp>
      <p:sp>
        <p:nvSpPr>
          <p:cNvPr id="5" name="Slide Number Placeholder 5"/>
          <p:cNvSpPr>
            <a:spLocks noGrp="1"/>
          </p:cNvSpPr>
          <p:nvPr/>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F11FAA02-F55D-FB43-9698-CA10BE095EE6}" type="slidenum">
              <a:rPr lang="en-US" sz="1200" smtClean="0">
                <a:solidFill>
                  <a:schemeClr val="bg1"/>
                </a:solidFill>
                <a:latin typeface="Noto Serif" charset="0"/>
                <a:ea typeface="Noto Serif" charset="0"/>
                <a:cs typeface="Noto Serif" charset="0"/>
              </a:rPr>
              <a:t>9</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15058494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HSU Cool Blues Theme">
  <a:themeElements>
    <a:clrScheme name="Custom 11">
      <a:dk1>
        <a:srgbClr val="585E60"/>
      </a:dk1>
      <a:lt1>
        <a:sysClr val="window" lastClr="FFFFFF"/>
      </a:lt1>
      <a:dk2>
        <a:srgbClr val="585E60"/>
      </a:dk2>
      <a:lt2>
        <a:srgbClr val="FFFFFF"/>
      </a:lt2>
      <a:accent1>
        <a:srgbClr val="2E93D5"/>
      </a:accent1>
      <a:accent2>
        <a:srgbClr val="0E61B0"/>
      </a:accent2>
      <a:accent3>
        <a:srgbClr val="002776"/>
      </a:accent3>
      <a:accent4>
        <a:srgbClr val="0B4984"/>
      </a:accent4>
      <a:accent5>
        <a:srgbClr val="2E93D5"/>
      </a:accent5>
      <a:accent6>
        <a:srgbClr val="0E61B0"/>
      </a:accent6>
      <a:hlink>
        <a:srgbClr val="2E93D5"/>
      </a:hlink>
      <a:folHlink>
        <a:srgbClr val="0E61B0"/>
      </a:folHlink>
    </a:clrScheme>
    <a:fontScheme name="Office 2">
      <a:majorFont>
        <a:latin typeface="Lato"/>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Noto"/>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White Slide, No Logo">
  <a:themeElements>
    <a:clrScheme name="Custom 12">
      <a:dk1>
        <a:srgbClr val="585E60"/>
      </a:dk1>
      <a:lt1>
        <a:sysClr val="window" lastClr="FFFFFF"/>
      </a:lt1>
      <a:dk2>
        <a:srgbClr val="585E60"/>
      </a:dk2>
      <a:lt2>
        <a:srgbClr val="FFFFFF"/>
      </a:lt2>
      <a:accent1>
        <a:srgbClr val="2E93D5"/>
      </a:accent1>
      <a:accent2>
        <a:srgbClr val="0E61B0"/>
      </a:accent2>
      <a:accent3>
        <a:srgbClr val="002776"/>
      </a:accent3>
      <a:accent4>
        <a:srgbClr val="0B4984"/>
      </a:accent4>
      <a:accent5>
        <a:srgbClr val="2E93D5"/>
      </a:accent5>
      <a:accent6>
        <a:srgbClr val="0E61B0"/>
      </a:accent6>
      <a:hlink>
        <a:srgbClr val="2E93D5"/>
      </a:hlink>
      <a:folHlink>
        <a:srgbClr val="0E61B0"/>
      </a:folHlink>
    </a:clrScheme>
    <a:fontScheme name="Office 2">
      <a:majorFont>
        <a:latin typeface="Lato"/>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Noto"/>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Gray Slide with Logo">
  <a:themeElements>
    <a:clrScheme name="OHSU Cool Blues Powerpoint ">
      <a:dk1>
        <a:srgbClr val="354952"/>
      </a:dk1>
      <a:lt1>
        <a:sysClr val="window" lastClr="FFFFFF"/>
      </a:lt1>
      <a:dk2>
        <a:srgbClr val="354952"/>
      </a:dk2>
      <a:lt2>
        <a:srgbClr val="FFFFFF"/>
      </a:lt2>
      <a:accent1>
        <a:srgbClr val="2E93D5"/>
      </a:accent1>
      <a:accent2>
        <a:srgbClr val="0E61B0"/>
      </a:accent2>
      <a:accent3>
        <a:srgbClr val="2E93D5"/>
      </a:accent3>
      <a:accent4>
        <a:srgbClr val="0E61B0"/>
      </a:accent4>
      <a:accent5>
        <a:srgbClr val="2E93D5"/>
      </a:accent5>
      <a:accent6>
        <a:srgbClr val="0E61B0"/>
      </a:accent6>
      <a:hlink>
        <a:srgbClr val="2E93D5"/>
      </a:hlink>
      <a:folHlink>
        <a:srgbClr val="0E61B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Gray Slide No Logo">
  <a:themeElements>
    <a:clrScheme name="OHSU Cool Blues Powerpoint ">
      <a:dk1>
        <a:srgbClr val="354952"/>
      </a:dk1>
      <a:lt1>
        <a:sysClr val="window" lastClr="FFFFFF"/>
      </a:lt1>
      <a:dk2>
        <a:srgbClr val="354952"/>
      </a:dk2>
      <a:lt2>
        <a:srgbClr val="FFFFFF"/>
      </a:lt2>
      <a:accent1>
        <a:srgbClr val="2E93D5"/>
      </a:accent1>
      <a:accent2>
        <a:srgbClr val="0E61B0"/>
      </a:accent2>
      <a:accent3>
        <a:srgbClr val="2E93D5"/>
      </a:accent3>
      <a:accent4>
        <a:srgbClr val="0E61B0"/>
      </a:accent4>
      <a:accent5>
        <a:srgbClr val="2E93D5"/>
      </a:accent5>
      <a:accent6>
        <a:srgbClr val="0E61B0"/>
      </a:accent6>
      <a:hlink>
        <a:srgbClr val="2E93D5"/>
      </a:hlink>
      <a:folHlink>
        <a:srgbClr val="0E61B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4877</TotalTime>
  <Words>1527</Words>
  <Application>Microsoft Office PowerPoint</Application>
  <PresentationFormat>On-screen Show (4:3)</PresentationFormat>
  <Paragraphs>226</Paragraphs>
  <Slides>28</Slides>
  <Notes>13</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28</vt:i4>
      </vt:variant>
    </vt:vector>
  </HeadingPairs>
  <TitlesOfParts>
    <vt:vector size="37" baseType="lpstr">
      <vt:lpstr>Arial</vt:lpstr>
      <vt:lpstr>Lato Light</vt:lpstr>
      <vt:lpstr>Lato Regular</vt:lpstr>
      <vt:lpstr>Noto</vt:lpstr>
      <vt:lpstr>Noto Serif</vt:lpstr>
      <vt:lpstr>OHSU Cool Blues Theme</vt:lpstr>
      <vt:lpstr>White Slide, No Logo</vt:lpstr>
      <vt:lpstr>Gray Slide with Logo</vt:lpstr>
      <vt:lpstr>Gray Slide No Logo</vt:lpstr>
      <vt:lpstr>PowerPoint Presentation</vt:lpstr>
      <vt:lpstr>Year 1 Research Rotations</vt:lpstr>
      <vt:lpstr>Year 1-2 Coursework</vt:lpstr>
      <vt:lpstr>Year 1-2 Coursework</vt:lpstr>
      <vt:lpstr>Comprehensive and Qualifying Exams</vt:lpstr>
      <vt:lpstr>Comprehensive and Qualifying Exams</vt:lpstr>
      <vt:lpstr>Comprehensive and Qualifying Exams</vt:lpstr>
      <vt:lpstr>Naming your PhD Mentor</vt:lpstr>
      <vt:lpstr>Forming your DAC</vt:lpstr>
      <vt:lpstr>Forming your DAC (cont.)</vt:lpstr>
      <vt:lpstr>Symposium</vt:lpstr>
      <vt:lpstr>Considering The Final Deliverable</vt:lpstr>
      <vt:lpstr>First term of BMI 601 Dissertation </vt:lpstr>
      <vt:lpstr>First term of BMI 601 Dissertation (cont.) Slide 1 Template:</vt:lpstr>
      <vt:lpstr>First term of BMI 601 Dissertation (cont.)</vt:lpstr>
      <vt:lpstr>First term of BMI 601 Research (cont.)</vt:lpstr>
      <vt:lpstr>First term of BMI 601 Research (cont.)</vt:lpstr>
      <vt:lpstr>Second, third and fourth terms of BMI 601 Research</vt:lpstr>
      <vt:lpstr>Final term--BMI 603 Dissertation</vt:lpstr>
      <vt:lpstr>Final term--BMI 603 Dissertation (cont.)</vt:lpstr>
      <vt:lpstr>Final term--BMI 603 Dissertation (cont.)</vt:lpstr>
      <vt:lpstr>Final term--BMI 603 Dissertation (cont.)</vt:lpstr>
      <vt:lpstr>Final term--BMI 603 Dissertation (cont.)</vt:lpstr>
      <vt:lpstr>If you need an additional term of BMI 603 Dissertation…</vt:lpstr>
      <vt:lpstr>Submit final documents</vt:lpstr>
      <vt:lpstr>Dissertation Binding</vt:lpstr>
      <vt:lpstr>Congratulations, Doctor!</vt:lpstr>
      <vt:lpstr>PowerPoint Presentation</vt:lpstr>
    </vt:vector>
  </TitlesOfParts>
  <Company>Sockeye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OHSU</dc:creator>
  <cp:lastModifiedBy>Diane Doctor</cp:lastModifiedBy>
  <cp:revision>496</cp:revision>
  <cp:lastPrinted>2017-04-06T17:05:32Z</cp:lastPrinted>
  <dcterms:created xsi:type="dcterms:W3CDTF">2015-05-18T16:26:35Z</dcterms:created>
  <dcterms:modified xsi:type="dcterms:W3CDTF">2020-01-07T21:09:54Z</dcterms:modified>
</cp:coreProperties>
</file>