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sldIdLst>
    <p:sldId id="256" r:id="rId5"/>
    <p:sldId id="258" r:id="rId6"/>
    <p:sldId id="288" r:id="rId7"/>
    <p:sldId id="286" r:id="rId8"/>
    <p:sldId id="284" r:id="rId9"/>
    <p:sldId id="291" r:id="rId10"/>
    <p:sldId id="260" r:id="rId11"/>
    <p:sldId id="281" r:id="rId12"/>
    <p:sldId id="287" r:id="rId13"/>
    <p:sldId id="280" r:id="rId14"/>
    <p:sldId id="292" r:id="rId15"/>
    <p:sldId id="283" r:id="rId16"/>
    <p:sldId id="289" r:id="rId17"/>
    <p:sldId id="274" r:id="rId18"/>
    <p:sldId id="275"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ian Daley" initials="JD" lastIdx="2" clrIdx="0"/>
  <p:cmAuthor id="1" name="Kory Aschoff" initials="KA" lastIdx="13" clrIdx="1"/>
  <p:cmAuthor id="2" name="Afshin Valani" initials="AV" lastIdx="1" clrIdx="2"/>
  <p:cmAuthor id="3" name="Angela Weaver" initials="AW" lastIdx="4" clrIdx="3">
    <p:extLst>
      <p:ext uri="{19B8F6BF-5375-455C-9EA6-DF929625EA0E}">
        <p15:presenceInfo xmlns:p15="http://schemas.microsoft.com/office/powerpoint/2012/main" userId="S-1-5-21-1366901343-1712286707-620655208-13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CB94"/>
    <a:srgbClr val="CACAFF"/>
    <a:srgbClr val="CACACA"/>
    <a:srgbClr val="CCCCFF"/>
    <a:srgbClr val="8BAEB4"/>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523E59-8B4F-4033-A385-852FCBA2949F}" v="212" dt="2020-05-13T22:42:31.213"/>
    <p1510:client id="{460937BD-1499-4FE1-B916-0E25F312EB33}" v="5" dt="2020-05-26T20:41:13.187"/>
    <p1510:client id="{8B49C154-10EC-4463-A0EA-D03CD1C0FE8A}" v="79" dt="2020-05-13T20:59:19.492"/>
    <p1510:client id="{C854F451-FCA6-4A34-A808-BA1C47CE6A31}" v="57" dt="2020-04-29T21:19:21.953"/>
    <p1510:client id="{E9556B17-D9DE-4FF3-B055-5A6F97E2D316}" v="50" dt="2020-05-14T22:09:54.053"/>
    <p1510:client id="{EBFF2CB9-FE5C-4D7C-AFC7-E4EE73A5F9F1}" v="103" dt="2020-05-18T22:02:25.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5" d="100"/>
          <a:sy n="115" d="100"/>
        </p:scale>
        <p:origin x="31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27B1CA-4B81-4067-9F2F-2EF0AA821433}" type="datetimeFigureOut">
              <a:rPr lang="en-US" smtClean="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BD3B5F-069B-486D-B80C-818C81E9D5D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210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27B1CA-4B81-4067-9F2F-2EF0AA821433}" type="datetimeFigureOut">
              <a:rPr lang="en-US" smtClean="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BD3B5F-069B-486D-B80C-818C81E9D5DB}" type="slidenum">
              <a:rPr lang="en-US" smtClean="0"/>
              <a:t>‹#›</a:t>
            </a:fld>
            <a:endParaRPr lang="en-US" dirty="0"/>
          </a:p>
        </p:txBody>
      </p:sp>
    </p:spTree>
    <p:extLst>
      <p:ext uri="{BB962C8B-B14F-4D97-AF65-F5344CB8AC3E}">
        <p14:creationId xmlns:p14="http://schemas.microsoft.com/office/powerpoint/2010/main" val="1977713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27B1CA-4B81-4067-9F2F-2EF0AA821433}" type="datetimeFigureOut">
              <a:rPr lang="en-US" smtClean="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BD3B5F-069B-486D-B80C-818C81E9D5DB}" type="slidenum">
              <a:rPr lang="en-US" smtClean="0"/>
              <a:t>‹#›</a:t>
            </a:fld>
            <a:endParaRPr lang="en-US" dirty="0"/>
          </a:p>
        </p:txBody>
      </p:sp>
    </p:spTree>
    <p:extLst>
      <p:ext uri="{BB962C8B-B14F-4D97-AF65-F5344CB8AC3E}">
        <p14:creationId xmlns:p14="http://schemas.microsoft.com/office/powerpoint/2010/main" val="343881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27B1CA-4B81-4067-9F2F-2EF0AA821433}" type="datetimeFigureOut">
              <a:rPr lang="en-US" smtClean="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BD3B5F-069B-486D-B80C-818C81E9D5DB}" type="slidenum">
              <a:rPr lang="en-US" smtClean="0"/>
              <a:t>‹#›</a:t>
            </a:fld>
            <a:endParaRPr lang="en-US" dirty="0"/>
          </a:p>
        </p:txBody>
      </p:sp>
    </p:spTree>
    <p:extLst>
      <p:ext uri="{BB962C8B-B14F-4D97-AF65-F5344CB8AC3E}">
        <p14:creationId xmlns:p14="http://schemas.microsoft.com/office/powerpoint/2010/main" val="198607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27B1CA-4B81-4067-9F2F-2EF0AA821433}" type="datetimeFigureOut">
              <a:rPr lang="en-US" smtClean="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BD3B5F-069B-486D-B80C-818C81E9D5D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567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27B1CA-4B81-4067-9F2F-2EF0AA821433}" type="datetimeFigureOut">
              <a:rPr lang="en-US" smtClean="0"/>
              <a:t>7/22/2022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BD3B5F-069B-486D-B80C-818C81E9D5DB}" type="slidenum">
              <a:rPr lang="en-US" smtClean="0"/>
              <a:t>‹#›</a:t>
            </a:fld>
            <a:endParaRPr lang="en-US" dirty="0"/>
          </a:p>
        </p:txBody>
      </p:sp>
    </p:spTree>
    <p:extLst>
      <p:ext uri="{BB962C8B-B14F-4D97-AF65-F5344CB8AC3E}">
        <p14:creationId xmlns:p14="http://schemas.microsoft.com/office/powerpoint/2010/main" val="49363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27B1CA-4B81-4067-9F2F-2EF0AA821433}" type="datetimeFigureOut">
              <a:rPr lang="en-US" smtClean="0"/>
              <a:t>7/22/2022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BD3B5F-069B-486D-B80C-818C81E9D5DB}" type="slidenum">
              <a:rPr lang="en-US" smtClean="0"/>
              <a:t>‹#›</a:t>
            </a:fld>
            <a:endParaRPr lang="en-US" dirty="0"/>
          </a:p>
        </p:txBody>
      </p:sp>
    </p:spTree>
    <p:extLst>
      <p:ext uri="{BB962C8B-B14F-4D97-AF65-F5344CB8AC3E}">
        <p14:creationId xmlns:p14="http://schemas.microsoft.com/office/powerpoint/2010/main" val="353577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27B1CA-4B81-4067-9F2F-2EF0AA821433}" type="datetimeFigureOut">
              <a:rPr lang="en-US" smtClean="0"/>
              <a:t>7/22/2022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BD3B5F-069B-486D-B80C-818C81E9D5DB}" type="slidenum">
              <a:rPr lang="en-US" smtClean="0"/>
              <a:t>‹#›</a:t>
            </a:fld>
            <a:endParaRPr lang="en-US" dirty="0"/>
          </a:p>
        </p:txBody>
      </p:sp>
    </p:spTree>
    <p:extLst>
      <p:ext uri="{BB962C8B-B14F-4D97-AF65-F5344CB8AC3E}">
        <p14:creationId xmlns:p14="http://schemas.microsoft.com/office/powerpoint/2010/main" val="90740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027B1CA-4B81-4067-9F2F-2EF0AA821433}" type="datetimeFigureOut">
              <a:rPr lang="en-US" smtClean="0"/>
              <a:t>7/22/2022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01BD3B5F-069B-486D-B80C-818C81E9D5DB}" type="slidenum">
              <a:rPr lang="en-US" smtClean="0"/>
              <a:t>‹#›</a:t>
            </a:fld>
            <a:endParaRPr lang="en-US" dirty="0"/>
          </a:p>
        </p:txBody>
      </p:sp>
    </p:spTree>
    <p:extLst>
      <p:ext uri="{BB962C8B-B14F-4D97-AF65-F5344CB8AC3E}">
        <p14:creationId xmlns:p14="http://schemas.microsoft.com/office/powerpoint/2010/main" val="265047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027B1CA-4B81-4067-9F2F-2EF0AA821433}" type="datetimeFigureOut">
              <a:rPr lang="en-US" smtClean="0"/>
              <a:t>7/22/2022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1BD3B5F-069B-486D-B80C-818C81E9D5DB}" type="slidenum">
              <a:rPr lang="en-US" smtClean="0"/>
              <a:t>‹#›</a:t>
            </a:fld>
            <a:endParaRPr lang="en-US" dirty="0"/>
          </a:p>
        </p:txBody>
      </p:sp>
    </p:spTree>
    <p:extLst>
      <p:ext uri="{BB962C8B-B14F-4D97-AF65-F5344CB8AC3E}">
        <p14:creationId xmlns:p14="http://schemas.microsoft.com/office/powerpoint/2010/main" val="2336283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27B1CA-4B81-4067-9F2F-2EF0AA821433}" type="datetimeFigureOut">
              <a:rPr lang="en-US" smtClean="0"/>
              <a:t>7/22/2022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BD3B5F-069B-486D-B80C-818C81E9D5DB}" type="slidenum">
              <a:rPr lang="en-US" smtClean="0"/>
              <a:t>‹#›</a:t>
            </a:fld>
            <a:endParaRPr lang="en-US" dirty="0"/>
          </a:p>
        </p:txBody>
      </p:sp>
    </p:spTree>
    <p:extLst>
      <p:ext uri="{BB962C8B-B14F-4D97-AF65-F5344CB8AC3E}">
        <p14:creationId xmlns:p14="http://schemas.microsoft.com/office/powerpoint/2010/main" val="2240722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027B1CA-4B81-4067-9F2F-2EF0AA821433}" type="datetimeFigureOut">
              <a:rPr lang="en-US" smtClean="0"/>
              <a:t>7/22/2022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1BD3B5F-069B-486D-B80C-818C81E9D5DB}"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1608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When I Should Visit My Doctor</a:t>
            </a:r>
          </a:p>
        </p:txBody>
      </p:sp>
      <p:sp>
        <p:nvSpPr>
          <p:cNvPr id="3" name="Subtitle 2"/>
          <p:cNvSpPr>
            <a:spLocks noGrp="1"/>
          </p:cNvSpPr>
          <p:nvPr>
            <p:ph type="subTitle" idx="1"/>
          </p:nvPr>
        </p:nvSpPr>
        <p:spPr/>
        <p:txBody>
          <a:bodyPr/>
          <a:lstStyle/>
          <a:p>
            <a:pPr algn="ctr"/>
            <a:r>
              <a:rPr lang="en-US" cap="none" dirty="0">
                <a:solidFill>
                  <a:schemeClr val="tx1"/>
                </a:solidFill>
                <a:latin typeface="Arial" panose="020B0604020202020204" pitchFamily="34" charset="0"/>
                <a:cs typeface="Arial" panose="020B0604020202020204" pitchFamily="34" charset="0"/>
              </a:rPr>
              <a:t>Module 3</a:t>
            </a:r>
          </a:p>
          <a:p>
            <a:endParaRPr lang="en-US" cap="none" dirty="0">
              <a:solidFill>
                <a:schemeClr val="accent5"/>
              </a:solidFill>
              <a:latin typeface="Arial" panose="020B0604020202020204" pitchFamily="34" charset="0"/>
              <a:cs typeface="Arial" panose="020B0604020202020204" pitchFamily="34" charset="0"/>
            </a:endParaRPr>
          </a:p>
        </p:txBody>
      </p:sp>
      <p:sp>
        <p:nvSpPr>
          <p:cNvPr id="6" name="TextBox 5"/>
          <p:cNvSpPr txBox="1"/>
          <p:nvPr/>
        </p:nvSpPr>
        <p:spPr>
          <a:xfrm rot="5400000">
            <a:off x="-3143953" y="3112008"/>
            <a:ext cx="6858000" cy="633984"/>
          </a:xfrm>
          <a:prstGeom prst="rect">
            <a:avLst/>
          </a:prstGeom>
          <a:solidFill>
            <a:srgbClr val="71CB94"/>
          </a:solidFill>
        </p:spPr>
        <p:txBody>
          <a:bodyPr wrap="square" rtlCol="0">
            <a:spAutoFit/>
          </a:bodyPr>
          <a:lstStyle/>
          <a:p>
            <a:endParaRPr lang="en-US" dirty="0"/>
          </a:p>
        </p:txBody>
      </p:sp>
    </p:spTree>
    <p:extLst>
      <p:ext uri="{BB962C8B-B14F-4D97-AF65-F5344CB8AC3E}">
        <p14:creationId xmlns:p14="http://schemas.microsoft.com/office/powerpoint/2010/main" val="1383336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660" y="2617426"/>
            <a:ext cx="2907660" cy="2308143"/>
          </a:xfrm>
          <a:prstGeom prst="rect">
            <a:avLst/>
          </a:prstGeom>
        </p:spPr>
      </p:pic>
      <p:sp>
        <p:nvSpPr>
          <p:cNvPr id="2" name="Title 1"/>
          <p:cNvSpPr>
            <a:spLocks noGrp="1"/>
          </p:cNvSpPr>
          <p:nvPr>
            <p:ph type="title"/>
          </p:nvPr>
        </p:nvSpPr>
        <p:spPr/>
        <p:txBody>
          <a:bodyPr/>
          <a:lstStyle/>
          <a:p>
            <a:r>
              <a:rPr lang="en-US" b="1" dirty="0">
                <a:solidFill>
                  <a:schemeClr val="tx1"/>
                </a:solidFill>
                <a:latin typeface="Arial"/>
                <a:cs typeface="Arial"/>
              </a:rPr>
              <a:t>Preventative Care</a:t>
            </a:r>
            <a:endParaRPr lang="en-US" b="1" dirty="0">
              <a:solidFill>
                <a:schemeClr val="tx1"/>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1"/>
          </p:nvPr>
        </p:nvSpPr>
        <p:spPr>
          <a:xfrm>
            <a:off x="3670015" y="1902215"/>
            <a:ext cx="7969220" cy="4425926"/>
          </a:xfrm>
        </p:spPr>
        <p:txBody>
          <a:bodyPr vert="horz" lIns="0" tIns="45720" rIns="0" bIns="45720" rtlCol="0" anchor="t">
            <a:normAutofit fontScale="92500" lnSpcReduction="10000"/>
          </a:bodyPr>
          <a:lstStyle/>
          <a:p>
            <a:pPr>
              <a:lnSpc>
                <a:spcPct val="120000"/>
              </a:lnSpc>
            </a:pPr>
            <a:r>
              <a:rPr lang="en-US" b="1" u="sng" dirty="0">
                <a:solidFill>
                  <a:schemeClr val="tx1"/>
                </a:solidFill>
                <a:latin typeface="Arial" panose="020B0604020202020204" pitchFamily="34" charset="0"/>
                <a:cs typeface="Arial" panose="020B0604020202020204" pitchFamily="34" charset="0"/>
              </a:rPr>
              <a:t>Mental health:</a:t>
            </a:r>
            <a:r>
              <a:rPr lang="en-US" b="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If you are feeling sad, anxious, or angry for two weeks or  more, speak to your doctor about it. They can help you figure out ways to feel better.</a:t>
            </a:r>
            <a:endParaRPr lang="en-US" b="1" u="sng" dirty="0">
              <a:solidFill>
                <a:schemeClr val="tx1"/>
              </a:solidFill>
              <a:latin typeface="Arial" panose="020B0604020202020204" pitchFamily="34" charset="0"/>
              <a:cs typeface="Arial" panose="020B0604020202020204" pitchFamily="34" charset="0"/>
            </a:endParaRPr>
          </a:p>
          <a:p>
            <a:pPr>
              <a:lnSpc>
                <a:spcPct val="120000"/>
              </a:lnSpc>
            </a:pPr>
            <a:r>
              <a:rPr lang="en-US" b="1" u="sng" dirty="0">
                <a:solidFill>
                  <a:schemeClr val="tx1"/>
                </a:solidFill>
                <a:latin typeface="Arial" panose="020B0604020202020204" pitchFamily="34" charset="0"/>
                <a:cs typeface="Arial" panose="020B0604020202020204" pitchFamily="34" charset="0"/>
              </a:rPr>
              <a:t>Breast health:</a:t>
            </a:r>
            <a:r>
              <a:rPr lang="en-US" dirty="0">
                <a:solidFill>
                  <a:schemeClr val="tx1"/>
                </a:solidFill>
                <a:latin typeface="Arial" panose="020B0604020202020204" pitchFamily="34" charset="0"/>
                <a:cs typeface="Arial" panose="020B0604020202020204" pitchFamily="34" charset="0"/>
              </a:rPr>
              <a:t> A breast exam is important in helping to identify cancer early. Self-examinations as well as those done by your medical professional are both important for detecting breast cancer. Other ways to detect breast cancer are with a mammogram or an ultrasound. Talk with your medical professional about when, and what type of exam, you should get.</a:t>
            </a:r>
          </a:p>
          <a:p>
            <a:pPr>
              <a:lnSpc>
                <a:spcPct val="120000"/>
              </a:lnSpc>
            </a:pPr>
            <a:r>
              <a:rPr lang="en-US" b="1" u="sng" dirty="0">
                <a:solidFill>
                  <a:schemeClr val="tx1"/>
                </a:solidFill>
                <a:latin typeface="Arial" panose="020B0604020202020204" pitchFamily="34" charset="0"/>
                <a:cs typeface="Arial" panose="020B0604020202020204" pitchFamily="34" charset="0"/>
              </a:rPr>
              <a:t>Prostate screening:</a:t>
            </a:r>
            <a:r>
              <a:rPr lang="en-US" dirty="0">
                <a:solidFill>
                  <a:schemeClr val="tx1"/>
                </a:solidFill>
                <a:latin typeface="Arial" panose="020B0604020202020204" pitchFamily="34" charset="0"/>
                <a:cs typeface="Arial" panose="020B0604020202020204" pitchFamily="34" charset="0"/>
              </a:rPr>
              <a:t> Depending on your age and/or risk factors, you may need to get a prostate exam, which helps detect warning signs of prostate cancer.</a:t>
            </a:r>
          </a:p>
          <a:p>
            <a:endParaRPr lang="en-US" dirty="0">
              <a:cs typeface="Calibri"/>
            </a:endParaRPr>
          </a:p>
        </p:txBody>
      </p:sp>
      <p:sp>
        <p:nvSpPr>
          <p:cNvPr id="8" name="TextBox 7"/>
          <p:cNvSpPr txBox="1"/>
          <p:nvPr/>
        </p:nvSpPr>
        <p:spPr>
          <a:xfrm rot="5400000">
            <a:off x="-3143953" y="3112008"/>
            <a:ext cx="6858000" cy="633984"/>
          </a:xfrm>
          <a:prstGeom prst="rect">
            <a:avLst/>
          </a:prstGeom>
          <a:solidFill>
            <a:srgbClr val="71CB94"/>
          </a:solidFill>
        </p:spPr>
        <p:txBody>
          <a:bodyPr wrap="square" rtlCol="0">
            <a:spAutoFit/>
          </a:bodyPr>
          <a:lstStyle/>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878" y="1902215"/>
            <a:ext cx="859516" cy="101091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9270" y="4754520"/>
            <a:ext cx="1402440" cy="1402440"/>
          </a:xfrm>
          <a:prstGeom prst="rect">
            <a:avLst/>
          </a:prstGeom>
        </p:spPr>
      </p:pic>
    </p:spTree>
    <p:extLst>
      <p:ext uri="{BB962C8B-B14F-4D97-AF65-F5344CB8AC3E}">
        <p14:creationId xmlns:p14="http://schemas.microsoft.com/office/powerpoint/2010/main" val="1862235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A66D10-CE50-4036-AE64-71E80021DC76}"/>
              </a:ext>
            </a:extLst>
          </p:cNvPr>
          <p:cNvSpPr txBox="1"/>
          <p:nvPr/>
        </p:nvSpPr>
        <p:spPr>
          <a:xfrm>
            <a:off x="1259967" y="2124922"/>
            <a:ext cx="9924288" cy="1446550"/>
          </a:xfrm>
          <a:prstGeom prst="rect">
            <a:avLst/>
          </a:prstGeom>
          <a:noFill/>
        </p:spPr>
        <p:txBody>
          <a:bodyPr wrap="square" rtlCol="0" anchor="t">
            <a:spAutoFit/>
          </a:bodyPr>
          <a:lstStyle/>
          <a:p>
            <a:pPr algn="ctr"/>
            <a:r>
              <a:rPr lang="en-US" sz="4400" b="1" dirty="0">
                <a:latin typeface="Arial"/>
                <a:cs typeface="Arial"/>
              </a:rPr>
              <a:t>What are some types of immunizations you may need?</a:t>
            </a:r>
            <a:endParaRPr lang="en-US" dirty="0"/>
          </a:p>
        </p:txBody>
      </p:sp>
      <p:sp>
        <p:nvSpPr>
          <p:cNvPr id="7" name="TextBox 6">
            <a:extLst>
              <a:ext uri="{FF2B5EF4-FFF2-40B4-BE49-F238E27FC236}">
                <a16:creationId xmlns:a16="http://schemas.microsoft.com/office/drawing/2014/main" id="{8ABA592B-3F7A-43F8-9D7F-D1E250606E5D}"/>
              </a:ext>
            </a:extLst>
          </p:cNvPr>
          <p:cNvSpPr txBox="1"/>
          <p:nvPr/>
        </p:nvSpPr>
        <p:spPr>
          <a:xfrm rot="5400000">
            <a:off x="-3143953" y="3112008"/>
            <a:ext cx="6858000" cy="633984"/>
          </a:xfrm>
          <a:prstGeom prst="rect">
            <a:avLst/>
          </a:prstGeom>
          <a:solidFill>
            <a:srgbClr val="71CB94"/>
          </a:solidFill>
        </p:spPr>
        <p:txBody>
          <a:bodyPr wrap="square" rtlCol="0">
            <a:spAutoFit/>
          </a:bodyPr>
          <a:lstStyle/>
          <a:p>
            <a:endParaRPr lang="en-US" dirty="0"/>
          </a:p>
        </p:txBody>
      </p:sp>
    </p:spTree>
    <p:extLst>
      <p:ext uri="{BB962C8B-B14F-4D97-AF65-F5344CB8AC3E}">
        <p14:creationId xmlns:p14="http://schemas.microsoft.com/office/powerpoint/2010/main" val="2934643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Preventative Services</a:t>
            </a:r>
          </a:p>
        </p:txBody>
      </p:sp>
      <p:sp>
        <p:nvSpPr>
          <p:cNvPr id="3" name="Content Placeholder 2"/>
          <p:cNvSpPr>
            <a:spLocks noGrp="1"/>
          </p:cNvSpPr>
          <p:nvPr>
            <p:ph sz="half" idx="1"/>
          </p:nvPr>
        </p:nvSpPr>
        <p:spPr>
          <a:xfrm>
            <a:off x="1097279" y="1845734"/>
            <a:ext cx="7856222" cy="4483435"/>
          </a:xfrm>
        </p:spPr>
        <p:txBody>
          <a:bodyPr vert="horz" lIns="0" tIns="45720" rIns="0" bIns="45720" rtlCol="0" anchor="t">
            <a:normAutofit/>
          </a:bodyPr>
          <a:lstStyle/>
          <a:p>
            <a:pPr>
              <a:lnSpc>
                <a:spcPct val="120000"/>
              </a:lnSpc>
            </a:pPr>
            <a:r>
              <a:rPr lang="en-US" b="1" u="sng" dirty="0">
                <a:solidFill>
                  <a:schemeClr val="tx1"/>
                </a:solidFill>
                <a:latin typeface="Arial" panose="020B0604020202020204" pitchFamily="34" charset="0"/>
                <a:cs typeface="Arial" panose="020B0604020202020204" pitchFamily="34" charset="0"/>
              </a:rPr>
              <a:t>Immunizations:</a:t>
            </a:r>
            <a:r>
              <a:rPr lang="en-US" b="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Immunizations help protect you against a variety of contagious diseases. Certain immunizations are recommended for your age and at different times throughout your life.</a:t>
            </a:r>
          </a:p>
          <a:p>
            <a:pPr>
              <a:lnSpc>
                <a:spcPct val="120000"/>
              </a:lnSpc>
            </a:pPr>
            <a:r>
              <a:rPr lang="en-US" dirty="0">
                <a:solidFill>
                  <a:schemeClr val="tx1"/>
                </a:solidFill>
                <a:latin typeface="Arial" panose="020B0604020202020204" pitchFamily="34" charset="0"/>
                <a:cs typeface="Arial" panose="020B0604020202020204" pitchFamily="34" charset="0"/>
              </a:rPr>
              <a:t>Some examples of immunizations are:</a:t>
            </a:r>
          </a:p>
          <a:p>
            <a:pPr lvl="1">
              <a:lnSpc>
                <a:spcPct val="100000"/>
              </a:lnSpc>
              <a:buClrTx/>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Influenza (flu)</a:t>
            </a:r>
          </a:p>
          <a:p>
            <a:pPr lvl="1">
              <a:lnSpc>
                <a:spcPct val="100000"/>
              </a:lnSpc>
              <a:buClrTx/>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Measles, mumps, and rubella (MMR)</a:t>
            </a:r>
          </a:p>
          <a:p>
            <a:pPr lvl="1">
              <a:lnSpc>
                <a:spcPct val="100000"/>
              </a:lnSpc>
              <a:buClrTx/>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Diphtheria, tetanus, and pertussis (DTaP)</a:t>
            </a:r>
          </a:p>
          <a:p>
            <a:pPr lvl="1">
              <a:lnSpc>
                <a:spcPct val="100000"/>
              </a:lnSpc>
              <a:buClrTx/>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Chicken pox</a:t>
            </a:r>
          </a:p>
          <a:p>
            <a:pPr lvl="1">
              <a:lnSpc>
                <a:spcPct val="100000"/>
              </a:lnSpc>
              <a:buClrTx/>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Pneumonia</a:t>
            </a:r>
          </a:p>
          <a:p>
            <a:pPr lvl="1">
              <a:lnSpc>
                <a:spcPct val="100000"/>
              </a:lnSpc>
              <a:buClrTx/>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Polio</a:t>
            </a:r>
            <a:endParaRPr lang="en-US" dirty="0">
              <a:solidFill>
                <a:schemeClr val="tx1"/>
              </a:solidFill>
              <a:latin typeface="Arial" panose="020B0604020202020204" pitchFamily="34" charset="0"/>
              <a:cs typeface="Arial" panose="020B0604020202020204" pitchFamily="34" charset="0"/>
            </a:endParaRPr>
          </a:p>
          <a:p>
            <a:endParaRPr lang="en-US" dirty="0">
              <a:cs typeface="Calibri"/>
            </a:endParaRPr>
          </a:p>
        </p:txBody>
      </p:sp>
      <p:sp>
        <p:nvSpPr>
          <p:cNvPr id="7" name="TextBox 6"/>
          <p:cNvSpPr txBox="1"/>
          <p:nvPr/>
        </p:nvSpPr>
        <p:spPr>
          <a:xfrm rot="5400000">
            <a:off x="-3143953" y="3112008"/>
            <a:ext cx="6858000" cy="633984"/>
          </a:xfrm>
          <a:prstGeom prst="rect">
            <a:avLst/>
          </a:prstGeom>
          <a:solidFill>
            <a:srgbClr val="71CB94"/>
          </a:solidFill>
        </p:spPr>
        <p:txBody>
          <a:bodyPr wrap="square" rtlCol="0">
            <a:spAutoFit/>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8999" y="2651425"/>
            <a:ext cx="2314898" cy="206721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692" y="4476008"/>
            <a:ext cx="2057687" cy="20957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3501" y="3989311"/>
            <a:ext cx="2105319" cy="2000529"/>
          </a:xfrm>
          <a:prstGeom prst="rect">
            <a:avLst/>
          </a:prstGeom>
        </p:spPr>
      </p:pic>
    </p:spTree>
    <p:extLst>
      <p:ext uri="{BB962C8B-B14F-4D97-AF65-F5344CB8AC3E}">
        <p14:creationId xmlns:p14="http://schemas.microsoft.com/office/powerpoint/2010/main" val="44976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11CC73-8604-4063-B00A-0E3F86B8DDFA}"/>
              </a:ext>
            </a:extLst>
          </p:cNvPr>
          <p:cNvSpPr txBox="1"/>
          <p:nvPr/>
        </p:nvSpPr>
        <p:spPr>
          <a:xfrm>
            <a:off x="1259967" y="2124922"/>
            <a:ext cx="9924288" cy="2123658"/>
          </a:xfrm>
          <a:prstGeom prst="rect">
            <a:avLst/>
          </a:prstGeom>
          <a:noFill/>
        </p:spPr>
        <p:txBody>
          <a:bodyPr wrap="square" rtlCol="0" anchor="t">
            <a:spAutoFit/>
          </a:bodyPr>
          <a:lstStyle/>
          <a:p>
            <a:pPr algn="ctr"/>
            <a:r>
              <a:rPr lang="en-US" sz="4400" b="1" dirty="0">
                <a:latin typeface="Arial"/>
                <a:cs typeface="Arial"/>
              </a:rPr>
              <a:t>Besides what we already talked about, what are some other reasons you might need to see a doctor?</a:t>
            </a:r>
            <a:endParaRPr lang="en-US" dirty="0"/>
          </a:p>
        </p:txBody>
      </p:sp>
      <p:sp>
        <p:nvSpPr>
          <p:cNvPr id="9" name="TextBox 8">
            <a:extLst>
              <a:ext uri="{FF2B5EF4-FFF2-40B4-BE49-F238E27FC236}">
                <a16:creationId xmlns:a16="http://schemas.microsoft.com/office/drawing/2014/main" id="{95DDC23E-719A-474A-BD82-62C74D4ADA48}"/>
              </a:ext>
            </a:extLst>
          </p:cNvPr>
          <p:cNvSpPr txBox="1"/>
          <p:nvPr/>
        </p:nvSpPr>
        <p:spPr>
          <a:xfrm rot="5400000">
            <a:off x="-3143953" y="3112008"/>
            <a:ext cx="6858000" cy="633984"/>
          </a:xfrm>
          <a:prstGeom prst="rect">
            <a:avLst/>
          </a:prstGeom>
          <a:solidFill>
            <a:srgbClr val="71CB94"/>
          </a:solidFill>
        </p:spPr>
        <p:txBody>
          <a:bodyPr wrap="square" rtlCol="0">
            <a:spAutoFit/>
          </a:bodyPr>
          <a:lstStyle/>
          <a:p>
            <a:endParaRPr lang="en-US" dirty="0"/>
          </a:p>
        </p:txBody>
      </p:sp>
    </p:spTree>
    <p:extLst>
      <p:ext uri="{BB962C8B-B14F-4D97-AF65-F5344CB8AC3E}">
        <p14:creationId xmlns:p14="http://schemas.microsoft.com/office/powerpoint/2010/main" val="3639210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a:extLst>
              <a:ext uri="{FF2B5EF4-FFF2-40B4-BE49-F238E27FC236}">
                <a16:creationId xmlns:a16="http://schemas.microsoft.com/office/drawing/2014/main" id="{5431113D-645E-43AC-8D81-D58B51A3F324}"/>
              </a:ext>
            </a:extLst>
          </p:cNvPr>
          <p:cNvPicPr>
            <a:picLocks noChangeAspect="1"/>
          </p:cNvPicPr>
          <p:nvPr/>
        </p:nvPicPr>
        <p:blipFill>
          <a:blip r:embed="rId2"/>
          <a:stretch>
            <a:fillRect/>
          </a:stretch>
        </p:blipFill>
        <p:spPr>
          <a:xfrm>
            <a:off x="2067372" y="4559808"/>
            <a:ext cx="2684924" cy="1679551"/>
          </a:xfrm>
          <a:prstGeom prst="rect">
            <a:avLst/>
          </a:prstGeom>
        </p:spPr>
      </p:pic>
      <p:sp>
        <p:nvSpPr>
          <p:cNvPr id="2" name="Title 1"/>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When You are Sick or Have Pain</a:t>
            </a:r>
          </a:p>
        </p:txBody>
      </p:sp>
      <p:sp>
        <p:nvSpPr>
          <p:cNvPr id="3" name="Content Placeholder 2"/>
          <p:cNvSpPr>
            <a:spLocks noGrp="1"/>
          </p:cNvSpPr>
          <p:nvPr>
            <p:ph idx="1"/>
          </p:nvPr>
        </p:nvSpPr>
        <p:spPr>
          <a:xfrm>
            <a:off x="1097280" y="2484809"/>
            <a:ext cx="10058400" cy="1986964"/>
          </a:xfrm>
        </p:spPr>
        <p:txBody>
          <a:bodyPr>
            <a:normAutofit fontScale="92500" lnSpcReduction="20000"/>
          </a:bodyPr>
          <a:lstStyle/>
          <a:p>
            <a:r>
              <a:rPr lang="en-US" sz="2800" dirty="0">
                <a:solidFill>
                  <a:schemeClr val="tx1"/>
                </a:solidFill>
                <a:latin typeface="Arial" panose="020B0604020202020204" pitchFamily="34" charset="0"/>
                <a:cs typeface="Arial" panose="020B0604020202020204" pitchFamily="34" charset="0"/>
              </a:rPr>
              <a:t>If you are not feeling well or are experiencing pain or discomfort, DO NOT WAIT to see your doctor! </a:t>
            </a:r>
          </a:p>
          <a:p>
            <a:endParaRPr lang="en-US" sz="2800" dirty="0">
              <a:solidFill>
                <a:schemeClr val="tx1"/>
              </a:solidFill>
              <a:latin typeface="Arial" panose="020B0604020202020204" pitchFamily="34" charset="0"/>
              <a:cs typeface="Arial" panose="020B0604020202020204" pitchFamily="34" charset="0"/>
            </a:endParaRPr>
          </a:p>
          <a:p>
            <a:r>
              <a:rPr lang="en-US" sz="2800" dirty="0">
                <a:solidFill>
                  <a:schemeClr val="tx1"/>
                </a:solidFill>
                <a:latin typeface="Arial" panose="020B0604020202020204" pitchFamily="34" charset="0"/>
                <a:cs typeface="Arial" panose="020B0604020202020204" pitchFamily="34" charset="0"/>
              </a:rPr>
              <a:t>See </a:t>
            </a:r>
            <a:r>
              <a:rPr lang="en-US" sz="2800" i="1" dirty="0">
                <a:solidFill>
                  <a:schemeClr val="tx1"/>
                </a:solidFill>
                <a:latin typeface="Arial" panose="020B0604020202020204" pitchFamily="34" charset="0"/>
                <a:cs typeface="Arial" panose="020B0604020202020204" pitchFamily="34" charset="0"/>
              </a:rPr>
              <a:t>Module 6: Signs of Sickness </a:t>
            </a:r>
            <a:r>
              <a:rPr lang="en-US" sz="2800" dirty="0">
                <a:solidFill>
                  <a:schemeClr val="tx1"/>
                </a:solidFill>
                <a:latin typeface="Arial" panose="020B0604020202020204" pitchFamily="34" charset="0"/>
                <a:cs typeface="Arial" panose="020B0604020202020204" pitchFamily="34" charset="0"/>
              </a:rPr>
              <a:t>to learn about the signs and symptoms of different illnesses. </a:t>
            </a:r>
          </a:p>
          <a:p>
            <a:endParaRPr lang="en-US" sz="2800" dirty="0"/>
          </a:p>
        </p:txBody>
      </p:sp>
      <p:sp>
        <p:nvSpPr>
          <p:cNvPr id="8" name="TextBox 7"/>
          <p:cNvSpPr txBox="1"/>
          <p:nvPr/>
        </p:nvSpPr>
        <p:spPr>
          <a:xfrm rot="5400000">
            <a:off x="-3143953" y="3112008"/>
            <a:ext cx="6858000" cy="633984"/>
          </a:xfrm>
          <a:prstGeom prst="rect">
            <a:avLst/>
          </a:prstGeom>
          <a:solidFill>
            <a:srgbClr val="71CB94"/>
          </a:solidFill>
        </p:spPr>
        <p:txBody>
          <a:bodyPr wrap="squar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0232" y="4251169"/>
            <a:ext cx="2417064" cy="2417064"/>
          </a:xfrm>
          <a:prstGeom prst="rect">
            <a:avLst/>
          </a:prstGeom>
        </p:spPr>
      </p:pic>
      <p:sp>
        <p:nvSpPr>
          <p:cNvPr id="5" name="TextBox 4"/>
          <p:cNvSpPr txBox="1"/>
          <p:nvPr/>
        </p:nvSpPr>
        <p:spPr>
          <a:xfrm>
            <a:off x="1231392" y="1791547"/>
            <a:ext cx="9924288" cy="492443"/>
          </a:xfrm>
          <a:prstGeom prst="rect">
            <a:avLst/>
          </a:prstGeom>
          <a:noFill/>
        </p:spPr>
        <p:txBody>
          <a:bodyPr wrap="square" rtlCol="0" anchor="t">
            <a:spAutoFit/>
          </a:bodyPr>
          <a:lstStyle/>
          <a:p>
            <a:r>
              <a:rPr lang="en-US" sz="2600" b="1" dirty="0">
                <a:latin typeface="Arial"/>
                <a:cs typeface="Arial"/>
              </a:rPr>
              <a:t>Some reasons you may need to see a doctor are:</a:t>
            </a:r>
          </a:p>
        </p:txBody>
      </p:sp>
    </p:spTree>
    <p:extLst>
      <p:ext uri="{BB962C8B-B14F-4D97-AF65-F5344CB8AC3E}">
        <p14:creationId xmlns:p14="http://schemas.microsoft.com/office/powerpoint/2010/main" val="2684263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What Did I Learn?</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475233" y="1870118"/>
            <a:ext cx="9790176" cy="4263518"/>
          </a:xfrm>
        </p:spPr>
        <p:txBody>
          <a:bodyPr vert="horz" lIns="0" tIns="45720" rIns="0" bIns="45720" rtlCol="0" anchor="t">
            <a:normAutofit/>
          </a:bodyPr>
          <a:lstStyle/>
          <a:p>
            <a:r>
              <a:rPr lang="en-US" sz="3000" b="1" dirty="0">
                <a:solidFill>
                  <a:schemeClr val="tx1"/>
                </a:solidFill>
                <a:latin typeface="Arial" panose="020B0604020202020204" pitchFamily="34" charset="0"/>
                <a:cs typeface="Arial" panose="020B0604020202020204" pitchFamily="34" charset="0"/>
              </a:rPr>
              <a:t>I can take charge my health when I:</a:t>
            </a:r>
          </a:p>
          <a:p>
            <a:pPr marL="548640">
              <a:buClrTx/>
              <a:buFont typeface="Arial" panose="020B0604020202020204" pitchFamily="34" charset="0"/>
              <a:buChar char="•"/>
            </a:pPr>
            <a:r>
              <a:rPr lang="en-US" sz="3000" b="1" dirty="0">
                <a:solidFill>
                  <a:srgbClr val="000000"/>
                </a:solidFill>
                <a:latin typeface="Arial" panose="020B0604020202020204" pitchFamily="34" charset="0"/>
                <a:cs typeface="Arial" panose="020B0604020202020204" pitchFamily="34" charset="0"/>
              </a:rPr>
              <a:t> </a:t>
            </a:r>
            <a:r>
              <a:rPr lang="en-US" sz="3000" dirty="0">
                <a:solidFill>
                  <a:srgbClr val="000000"/>
                </a:solidFill>
                <a:latin typeface="Arial" panose="020B0604020202020204" pitchFamily="34" charset="0"/>
                <a:cs typeface="Arial" panose="020B0604020202020204" pitchFamily="34" charset="0"/>
              </a:rPr>
              <a:t>Know what check-ups I need.</a:t>
            </a:r>
          </a:p>
          <a:p>
            <a:pPr marL="548640">
              <a:buClrTx/>
              <a:buFont typeface="Arial" panose="020B0604020202020204" pitchFamily="34" charset="0"/>
              <a:buChar char="•"/>
            </a:pPr>
            <a:r>
              <a:rPr lang="en-US" sz="3000" dirty="0">
                <a:solidFill>
                  <a:srgbClr val="000000"/>
                </a:solidFill>
                <a:latin typeface="Arial" panose="020B0604020202020204" pitchFamily="34" charset="0"/>
                <a:cs typeface="Arial" panose="020B0604020202020204" pitchFamily="34" charset="0"/>
              </a:rPr>
              <a:t> Am able to receive preventative care.</a:t>
            </a:r>
          </a:p>
          <a:p>
            <a:pPr marL="548640">
              <a:buClrTx/>
              <a:buFont typeface="Arial" panose="020B0604020202020204" pitchFamily="34" charset="0"/>
              <a:buChar char="•"/>
            </a:pPr>
            <a:r>
              <a:rPr lang="en-US" sz="3000" dirty="0">
                <a:solidFill>
                  <a:srgbClr val="000000"/>
                </a:solidFill>
                <a:latin typeface="Arial" panose="020B0604020202020204" pitchFamily="34" charset="0"/>
                <a:cs typeface="Arial" panose="020B0604020202020204" pitchFamily="34" charset="0"/>
              </a:rPr>
              <a:t> Know what screenings I need.</a:t>
            </a:r>
          </a:p>
          <a:p>
            <a:pPr marL="548640">
              <a:buClrTx/>
              <a:buFont typeface="Arial" panose="020B0604020202020204" pitchFamily="34" charset="0"/>
              <a:buChar char="•"/>
            </a:pPr>
            <a:r>
              <a:rPr lang="en-US" sz="3000" dirty="0">
                <a:solidFill>
                  <a:srgbClr val="000000"/>
                </a:solidFill>
                <a:latin typeface="Arial" panose="020B0604020202020204" pitchFamily="34" charset="0"/>
                <a:cs typeface="Arial" panose="020B0604020202020204" pitchFamily="34" charset="0"/>
              </a:rPr>
              <a:t> Have immunizations to protect me.</a:t>
            </a:r>
          </a:p>
          <a:p>
            <a:pPr marL="548640">
              <a:buClrTx/>
              <a:buFont typeface="Arial" panose="020B0604020202020204" pitchFamily="34" charset="0"/>
              <a:buChar char="•"/>
            </a:pPr>
            <a:r>
              <a:rPr lang="en-US" sz="3000" dirty="0">
                <a:solidFill>
                  <a:srgbClr val="000000"/>
                </a:solidFill>
                <a:latin typeface="Arial" panose="020B0604020202020204" pitchFamily="34" charset="0"/>
                <a:cs typeface="Arial" panose="020B0604020202020204" pitchFamily="34" charset="0"/>
              </a:rPr>
              <a:t> Know who to call and what to do when I am sick or in   pain.</a:t>
            </a:r>
          </a:p>
          <a:p>
            <a:endParaRPr lang="en-US" sz="2400" dirty="0">
              <a:cs typeface="Calibri"/>
            </a:endParaRPr>
          </a:p>
        </p:txBody>
      </p:sp>
      <p:sp>
        <p:nvSpPr>
          <p:cNvPr id="7" name="TextBox 6"/>
          <p:cNvSpPr txBox="1"/>
          <p:nvPr/>
        </p:nvSpPr>
        <p:spPr>
          <a:xfrm rot="5400000">
            <a:off x="-3143953" y="3112008"/>
            <a:ext cx="6858000" cy="633984"/>
          </a:xfrm>
          <a:prstGeom prst="rect">
            <a:avLst/>
          </a:prstGeom>
          <a:solidFill>
            <a:srgbClr val="71CB94"/>
          </a:solidFill>
        </p:spPr>
        <p:txBody>
          <a:bodyPr wrap="square" rtlCol="0">
            <a:spAutoFit/>
          </a:bodyPr>
          <a:lstStyle/>
          <a:p>
            <a:endParaRPr lang="en-US" dirty="0"/>
          </a:p>
        </p:txBody>
      </p:sp>
    </p:spTree>
    <p:extLst>
      <p:ext uri="{BB962C8B-B14F-4D97-AF65-F5344CB8AC3E}">
        <p14:creationId xmlns:p14="http://schemas.microsoft.com/office/powerpoint/2010/main" val="282235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66ACC-ACB0-4F4A-AE34-ED654F5EC4C5}"/>
              </a:ext>
            </a:extLst>
          </p:cNvPr>
          <p:cNvSpPr txBox="1"/>
          <p:nvPr/>
        </p:nvSpPr>
        <p:spPr>
          <a:xfrm rot="5400000">
            <a:off x="-3143953" y="3112008"/>
            <a:ext cx="6858000" cy="633984"/>
          </a:xfrm>
          <a:prstGeom prst="rect">
            <a:avLst/>
          </a:prstGeom>
          <a:solidFill>
            <a:srgbClr val="71CB94"/>
          </a:solidFill>
        </p:spPr>
        <p:txBody>
          <a:bodyPr wrap="square" rtlCol="0">
            <a:spAutoFit/>
          </a:bodyPr>
          <a:lstStyle/>
          <a:p>
            <a:endParaRPr lang="en-US" dirty="0"/>
          </a:p>
        </p:txBody>
      </p:sp>
      <p:sp>
        <p:nvSpPr>
          <p:cNvPr id="4" name="TextBox 1">
            <a:extLst>
              <a:ext uri="{FF2B5EF4-FFF2-40B4-BE49-F238E27FC236}">
                <a16:creationId xmlns:a16="http://schemas.microsoft.com/office/drawing/2014/main" id="{67D57303-3E01-4B7B-A881-8350DA88C6DA}"/>
              </a:ext>
            </a:extLst>
          </p:cNvPr>
          <p:cNvSpPr txBox="1"/>
          <p:nvPr/>
        </p:nvSpPr>
        <p:spPr>
          <a:xfrm>
            <a:off x="1475232" y="487680"/>
            <a:ext cx="796137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Created in partnership with:</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Oregon Self Advocacy Coalition,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Oregon Health and Science University, and</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Oregon Council on Developmental Disabilities</a:t>
            </a:r>
          </a:p>
        </p:txBody>
      </p:sp>
      <p:pic>
        <p:nvPicPr>
          <p:cNvPr id="5" name="Picture 5" descr="A drawing of a face&#10;&#10;Description generated with high confidence">
            <a:extLst>
              <a:ext uri="{FF2B5EF4-FFF2-40B4-BE49-F238E27FC236}">
                <a16:creationId xmlns:a16="http://schemas.microsoft.com/office/drawing/2014/main" id="{24D8B2A2-137C-408B-8800-AFA0F383FFB7}"/>
              </a:ext>
            </a:extLst>
          </p:cNvPr>
          <p:cNvPicPr>
            <a:picLocks noChangeAspect="1"/>
          </p:cNvPicPr>
          <p:nvPr/>
        </p:nvPicPr>
        <p:blipFill>
          <a:blip r:embed="rId2"/>
          <a:stretch>
            <a:fillRect/>
          </a:stretch>
        </p:blipFill>
        <p:spPr>
          <a:xfrm>
            <a:off x="1433513" y="2738438"/>
            <a:ext cx="2657475" cy="885825"/>
          </a:xfrm>
          <a:prstGeom prst="rect">
            <a:avLst/>
          </a:prstGeom>
        </p:spPr>
      </p:pic>
      <p:pic>
        <p:nvPicPr>
          <p:cNvPr id="7" name="Picture 7" descr="A picture containing drawing&#10;&#10;Description generated with very high confidence">
            <a:extLst>
              <a:ext uri="{FF2B5EF4-FFF2-40B4-BE49-F238E27FC236}">
                <a16:creationId xmlns:a16="http://schemas.microsoft.com/office/drawing/2014/main" id="{23E7C42D-F5C4-489F-8211-65F8546D0F0A}"/>
              </a:ext>
            </a:extLst>
          </p:cNvPr>
          <p:cNvPicPr>
            <a:picLocks noChangeAspect="1"/>
          </p:cNvPicPr>
          <p:nvPr/>
        </p:nvPicPr>
        <p:blipFill>
          <a:blip r:embed="rId3"/>
          <a:stretch>
            <a:fillRect/>
          </a:stretch>
        </p:blipFill>
        <p:spPr>
          <a:xfrm>
            <a:off x="5667375" y="2490788"/>
            <a:ext cx="742950" cy="1266825"/>
          </a:xfrm>
          <a:prstGeom prst="rect">
            <a:avLst/>
          </a:prstGeom>
        </p:spPr>
      </p:pic>
      <p:pic>
        <p:nvPicPr>
          <p:cNvPr id="9" name="Picture 9" descr="A picture containing drawing&#10;&#10;Description generated with very high confidence">
            <a:extLst>
              <a:ext uri="{FF2B5EF4-FFF2-40B4-BE49-F238E27FC236}">
                <a16:creationId xmlns:a16="http://schemas.microsoft.com/office/drawing/2014/main" id="{F76D2FEC-25C6-43F0-AC59-046E3599CA80}"/>
              </a:ext>
            </a:extLst>
          </p:cNvPr>
          <p:cNvPicPr>
            <a:picLocks noChangeAspect="1"/>
          </p:cNvPicPr>
          <p:nvPr/>
        </p:nvPicPr>
        <p:blipFill>
          <a:blip r:embed="rId4"/>
          <a:stretch>
            <a:fillRect/>
          </a:stretch>
        </p:blipFill>
        <p:spPr>
          <a:xfrm>
            <a:off x="8029575" y="2795588"/>
            <a:ext cx="2438400" cy="771525"/>
          </a:xfrm>
          <a:prstGeom prst="rect">
            <a:avLst/>
          </a:prstGeom>
        </p:spPr>
      </p:pic>
      <p:sp>
        <p:nvSpPr>
          <p:cNvPr id="11" name="TextBox 1">
            <a:extLst>
              <a:ext uri="{FF2B5EF4-FFF2-40B4-BE49-F238E27FC236}">
                <a16:creationId xmlns:a16="http://schemas.microsoft.com/office/drawing/2014/main" id="{EE4587E2-A3F5-42F8-BA95-DC10F6F83D3F}"/>
              </a:ext>
            </a:extLst>
          </p:cNvPr>
          <p:cNvSpPr txBox="1"/>
          <p:nvPr/>
        </p:nvSpPr>
        <p:spPr>
          <a:xfrm>
            <a:off x="1277215" y="4731842"/>
            <a:ext cx="10058400" cy="1600438"/>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This PowerPoint is adapted from materials developed by NSW Council for Intellectual Disabilities (2009), Australia.</a:t>
            </a:r>
          </a:p>
          <a:p>
            <a:endParaRPr lang="en-US" i="1" dirty="0">
              <a:latin typeface="Arial" panose="020B0604020202020204" pitchFamily="34" charset="0"/>
              <a:cs typeface="Arial" panose="020B0604020202020204" pitchFamily="34" charset="0"/>
            </a:endParaRPr>
          </a:p>
          <a:p>
            <a:r>
              <a:rPr lang="en-US" baseline="30000" dirty="0">
                <a:latin typeface="Arial" panose="020B0604020202020204" pitchFamily="34" charset="0"/>
                <a:cs typeface="Arial" panose="020B0604020202020204" pitchFamily="34" charset="0"/>
              </a:rPr>
              <a:t>The toolkit and its components were supported in part by the Grant or Cooperative Agreement Number DD000014, funded by the Centers for Disease Control and Prevention and by the University Center Excellence in Developmental Disabilities Administration on Community Living Grant #90DDUC0039-03-02. Its contents are solely the responsibility of the authors and do not necessarily represent the official views of the Centers for Disease Control and Prevention, Administration on Community Living, or the Department of Health and Human Services.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738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close up of a logo&#10;&#10;Description generated with high confidence">
            <a:extLst>
              <a:ext uri="{FF2B5EF4-FFF2-40B4-BE49-F238E27FC236}">
                <a16:creationId xmlns:a16="http://schemas.microsoft.com/office/drawing/2014/main" id="{5C42F21C-C00B-4C70-9DCA-50F45C7094AE}"/>
              </a:ext>
            </a:extLst>
          </p:cNvPr>
          <p:cNvPicPr>
            <a:picLocks noChangeAspect="1"/>
          </p:cNvPicPr>
          <p:nvPr/>
        </p:nvPicPr>
        <p:blipFill>
          <a:blip r:embed="rId2"/>
          <a:stretch>
            <a:fillRect/>
          </a:stretch>
        </p:blipFill>
        <p:spPr>
          <a:xfrm>
            <a:off x="2717135" y="4668750"/>
            <a:ext cx="3347049" cy="1968854"/>
          </a:xfrm>
          <a:prstGeom prst="rect">
            <a:avLst/>
          </a:prstGeom>
        </p:spPr>
      </p:pic>
      <p:pic>
        <p:nvPicPr>
          <p:cNvPr id="6" name="Picture 6" descr="A close up of a logo&#10;&#10;Description generated with high confidence">
            <a:extLst>
              <a:ext uri="{FF2B5EF4-FFF2-40B4-BE49-F238E27FC236}">
                <a16:creationId xmlns:a16="http://schemas.microsoft.com/office/drawing/2014/main" id="{82E0AA3E-B63B-44D9-B53E-20411D6DCA25}"/>
              </a:ext>
            </a:extLst>
          </p:cNvPr>
          <p:cNvPicPr>
            <a:picLocks noChangeAspect="1"/>
          </p:cNvPicPr>
          <p:nvPr/>
        </p:nvPicPr>
        <p:blipFill>
          <a:blip r:embed="rId3"/>
          <a:stretch>
            <a:fillRect/>
          </a:stretch>
        </p:blipFill>
        <p:spPr>
          <a:xfrm>
            <a:off x="8179280" y="2256818"/>
            <a:ext cx="3174520" cy="2562596"/>
          </a:xfrm>
          <a:prstGeom prst="rect">
            <a:avLst/>
          </a:prstGeom>
        </p:spPr>
      </p:pic>
      <p:sp>
        <p:nvSpPr>
          <p:cNvPr id="2" name="Title 1"/>
          <p:cNvSpPr>
            <a:spLocks noGrp="1"/>
          </p:cNvSpPr>
          <p:nvPr>
            <p:ph type="title"/>
          </p:nvPr>
        </p:nvSpPr>
        <p:spPr>
          <a:xfrm>
            <a:off x="1130808" y="765192"/>
            <a:ext cx="10515600" cy="1025930"/>
          </a:xfrm>
        </p:spPr>
        <p:txBody>
          <a:bodyPr/>
          <a:lstStyle/>
          <a:p>
            <a:r>
              <a:rPr lang="en-US" b="1" dirty="0">
                <a:solidFill>
                  <a:schemeClr val="tx1"/>
                </a:solidFill>
                <a:latin typeface="Arial" panose="020B0604020202020204" pitchFamily="34" charset="0"/>
                <a:cs typeface="Arial" panose="020B0604020202020204" pitchFamily="34" charset="0"/>
              </a:rPr>
              <a:t>Health Check-ups</a:t>
            </a:r>
          </a:p>
        </p:txBody>
      </p:sp>
      <p:sp>
        <p:nvSpPr>
          <p:cNvPr id="4" name="Content Placeholder 3">
            <a:extLst>
              <a:ext uri="{FF2B5EF4-FFF2-40B4-BE49-F238E27FC236}">
                <a16:creationId xmlns:a16="http://schemas.microsoft.com/office/drawing/2014/main" id="{A17CF51B-8932-45AB-9D51-B9F6F9C22907}"/>
              </a:ext>
            </a:extLst>
          </p:cNvPr>
          <p:cNvSpPr>
            <a:spLocks noGrp="1"/>
          </p:cNvSpPr>
          <p:nvPr>
            <p:ph idx="1"/>
          </p:nvPr>
        </p:nvSpPr>
        <p:spPr>
          <a:xfrm>
            <a:off x="1280160" y="1791122"/>
            <a:ext cx="6742176" cy="3028292"/>
          </a:xfrm>
        </p:spPr>
        <p:txBody>
          <a:bodyPr vert="horz" lIns="0" tIns="45720" rIns="0" bIns="45720" rtlCol="0" anchor="t">
            <a:normAutofit lnSpcReduction="10000"/>
          </a:bodyPr>
          <a:lstStyle/>
          <a:p>
            <a:pPr>
              <a:buNone/>
            </a:pPr>
            <a:r>
              <a:rPr lang="en-US" sz="3000" b="1" dirty="0">
                <a:solidFill>
                  <a:schemeClr val="tx1"/>
                </a:solidFill>
                <a:latin typeface="Arial" panose="020B0604020202020204" pitchFamily="34" charset="0"/>
                <a:cs typeface="Arial" panose="020B0604020202020204" pitchFamily="34" charset="0"/>
              </a:rPr>
              <a:t>Check-ups: </a:t>
            </a:r>
          </a:p>
          <a:p>
            <a:pPr>
              <a:buNone/>
            </a:pPr>
            <a:r>
              <a:rPr lang="en-US" sz="2400" dirty="0">
                <a:solidFill>
                  <a:schemeClr val="tx1"/>
                </a:solidFill>
                <a:latin typeface="Arial" panose="020B0604020202020204" pitchFamily="34" charset="0"/>
                <a:cs typeface="Arial" panose="020B0604020202020204" pitchFamily="34" charset="0"/>
              </a:rPr>
              <a:t>You should go for health check-up one time a year, even if you feel OK. The doctor will talk to you and check your heart, eyes, ears, and other parts of your body.</a:t>
            </a:r>
          </a:p>
          <a:p>
            <a:pPr lvl="1">
              <a:buNone/>
            </a:pPr>
            <a:endParaRPr lang="en-US" sz="2800" dirty="0">
              <a:solidFill>
                <a:schemeClr val="tx1"/>
              </a:solidFill>
              <a:latin typeface="Arial" panose="020B0604020202020204" pitchFamily="34" charset="0"/>
              <a:cs typeface="Arial" panose="020B0604020202020204" pitchFamily="34" charset="0"/>
            </a:endParaRPr>
          </a:p>
          <a:p>
            <a:pPr>
              <a:buNone/>
            </a:pPr>
            <a:r>
              <a:rPr lang="en-US" sz="2200" dirty="0">
                <a:solidFill>
                  <a:schemeClr val="tx1"/>
                </a:solidFill>
                <a:latin typeface="Arial" panose="020B0604020202020204" pitchFamily="34" charset="0"/>
                <a:cs typeface="Arial" panose="020B0604020202020204" pitchFamily="34" charset="0"/>
              </a:rPr>
              <a:t>The doctor also might want to run some tests that may involve taking some blood.</a:t>
            </a:r>
          </a:p>
        </p:txBody>
      </p:sp>
      <p:sp>
        <p:nvSpPr>
          <p:cNvPr id="7" name="TextBox 6"/>
          <p:cNvSpPr txBox="1"/>
          <p:nvPr/>
        </p:nvSpPr>
        <p:spPr>
          <a:xfrm rot="5400000">
            <a:off x="-3143953" y="3112008"/>
            <a:ext cx="6858000" cy="633984"/>
          </a:xfrm>
          <a:prstGeom prst="rect">
            <a:avLst/>
          </a:prstGeom>
          <a:solidFill>
            <a:srgbClr val="71CB94"/>
          </a:solidFill>
        </p:spPr>
        <p:txBody>
          <a:bodyPr wrap="square" rtlCol="0">
            <a:spAutoFit/>
          </a:bodyPr>
          <a:lstStyle/>
          <a:p>
            <a:endParaRPr lang="en-US" dirty="0"/>
          </a:p>
        </p:txBody>
      </p:sp>
    </p:spTree>
    <p:extLst>
      <p:ext uri="{BB962C8B-B14F-4D97-AF65-F5344CB8AC3E}">
        <p14:creationId xmlns:p14="http://schemas.microsoft.com/office/powerpoint/2010/main" val="2549170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FE54DE-7EB1-4E46-BC92-19FFB34965B7}"/>
              </a:ext>
            </a:extLst>
          </p:cNvPr>
          <p:cNvSpPr txBox="1"/>
          <p:nvPr/>
        </p:nvSpPr>
        <p:spPr>
          <a:xfrm>
            <a:off x="1019175" y="2286000"/>
            <a:ext cx="10229850"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latin typeface="Arial"/>
                <a:cs typeface="Arial"/>
              </a:rPr>
              <a:t>What are some different types of check-ups you need on a regular basis?</a:t>
            </a:r>
            <a:endParaRPr lang="en-US" sz="4400" dirty="0">
              <a:cs typeface="Calibri" panose="020F0502020204030204"/>
            </a:endParaRPr>
          </a:p>
        </p:txBody>
      </p:sp>
      <p:sp>
        <p:nvSpPr>
          <p:cNvPr id="4" name="TextBox 3">
            <a:extLst>
              <a:ext uri="{FF2B5EF4-FFF2-40B4-BE49-F238E27FC236}">
                <a16:creationId xmlns:a16="http://schemas.microsoft.com/office/drawing/2014/main" id="{8EC9751D-5855-4F0F-98ED-6FDFCE853D72}"/>
              </a:ext>
            </a:extLst>
          </p:cNvPr>
          <p:cNvSpPr txBox="1"/>
          <p:nvPr/>
        </p:nvSpPr>
        <p:spPr>
          <a:xfrm rot="5400000">
            <a:off x="-3143953" y="3112008"/>
            <a:ext cx="6858000" cy="633984"/>
          </a:xfrm>
          <a:prstGeom prst="rect">
            <a:avLst/>
          </a:prstGeom>
          <a:solidFill>
            <a:srgbClr val="71CB94"/>
          </a:solidFill>
        </p:spPr>
        <p:txBody>
          <a:bodyPr wrap="square" rtlCol="0">
            <a:spAutoFit/>
          </a:bodyPr>
          <a:lstStyle/>
          <a:p>
            <a:endParaRPr lang="en-US" dirty="0"/>
          </a:p>
        </p:txBody>
      </p:sp>
    </p:spTree>
    <p:extLst>
      <p:ext uri="{BB962C8B-B14F-4D97-AF65-F5344CB8AC3E}">
        <p14:creationId xmlns:p14="http://schemas.microsoft.com/office/powerpoint/2010/main" val="2567198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Types of Check-Ups</a:t>
            </a:r>
          </a:p>
        </p:txBody>
      </p:sp>
      <p:sp>
        <p:nvSpPr>
          <p:cNvPr id="3" name="TextBox 2"/>
          <p:cNvSpPr txBox="1"/>
          <p:nvPr/>
        </p:nvSpPr>
        <p:spPr>
          <a:xfrm>
            <a:off x="1132840" y="1927860"/>
            <a:ext cx="10561320" cy="430887"/>
          </a:xfrm>
          <a:prstGeom prst="rect">
            <a:avLst/>
          </a:prstGeom>
          <a:noFill/>
          <a:ln>
            <a:solidFill>
              <a:srgbClr val="FFFFFF"/>
            </a:solidFill>
          </a:ln>
        </p:spPr>
        <p:txBody>
          <a:bodyPr wrap="square" rtlCol="0" anchor="t">
            <a:spAutoFit/>
          </a:bodyPr>
          <a:lstStyle/>
          <a:p>
            <a:pPr>
              <a:defRPr/>
            </a:pPr>
            <a:r>
              <a:rPr lang="en-US" sz="2200" b="1" kern="0" dirty="0">
                <a:solidFill>
                  <a:srgbClr val="000000"/>
                </a:solidFill>
                <a:latin typeface="Arial"/>
                <a:cs typeface="Arial"/>
              </a:rPr>
              <a:t>Different types of regular check-ups include:</a:t>
            </a:r>
            <a:endParaRPr lang="en-US" sz="2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1158771" y="2358747"/>
            <a:ext cx="4859020" cy="2308324"/>
          </a:xfrm>
          <a:prstGeom prst="rect">
            <a:avLst/>
          </a:prstGeom>
          <a:noFill/>
        </p:spPr>
        <p:txBody>
          <a:bodyPr wrap="square" rtlCol="0">
            <a:spAutoFit/>
          </a:bodyPr>
          <a:lstStyle/>
          <a:p>
            <a:r>
              <a:rPr lang="en-US" b="1" u="sng" dirty="0">
                <a:solidFill>
                  <a:srgbClr val="000000"/>
                </a:solidFill>
                <a:latin typeface="Arial" panose="020B0604020202020204" pitchFamily="34" charset="0"/>
                <a:cs typeface="Arial" panose="020B0604020202020204" pitchFamily="34" charset="0"/>
              </a:rPr>
              <a:t>Annual Check-Up:</a:t>
            </a:r>
          </a:p>
          <a:p>
            <a:r>
              <a:rPr lang="en-US" dirty="0">
                <a:solidFill>
                  <a:srgbClr val="000000"/>
                </a:solidFill>
                <a:latin typeface="Arial" panose="020B0604020202020204" pitchFamily="34" charset="0"/>
                <a:cs typeface="Arial" panose="020B0604020202020204" pitchFamily="34" charset="0"/>
              </a:rPr>
              <a:t>An annual check-up may also be called a wellness visit.</a:t>
            </a:r>
          </a:p>
          <a:p>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Going to a check-up once a year helps to prevent future health problems and gives you a chance to meet with your doctor and ask questions.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42337"/>
          <a:stretch/>
        </p:blipFill>
        <p:spPr>
          <a:xfrm>
            <a:off x="1484913" y="4900088"/>
            <a:ext cx="2843468" cy="1391210"/>
          </a:xfrm>
          <a:prstGeom prst="rect">
            <a:avLst/>
          </a:prstGeom>
        </p:spPr>
      </p:pic>
      <p:sp>
        <p:nvSpPr>
          <p:cNvPr id="7" name="TextBox 6"/>
          <p:cNvSpPr txBox="1"/>
          <p:nvPr/>
        </p:nvSpPr>
        <p:spPr>
          <a:xfrm>
            <a:off x="6548592" y="2274838"/>
            <a:ext cx="4749800" cy="2308324"/>
          </a:xfrm>
          <a:prstGeom prst="rect">
            <a:avLst/>
          </a:prstGeom>
          <a:noFill/>
        </p:spPr>
        <p:txBody>
          <a:bodyPr wrap="square" rtlCol="0">
            <a:spAutoFit/>
          </a:bodyPr>
          <a:lstStyle/>
          <a:p>
            <a:r>
              <a:rPr lang="en-US" b="1" u="sng" dirty="0">
                <a:solidFill>
                  <a:srgbClr val="000000"/>
                </a:solidFill>
                <a:latin typeface="Arial" panose="020B0604020202020204" pitchFamily="34" charset="0"/>
                <a:cs typeface="Arial" panose="020B0604020202020204" pitchFamily="34" charset="0"/>
              </a:rPr>
              <a:t>Routine Eye Exam:</a:t>
            </a:r>
          </a:p>
          <a:p>
            <a:r>
              <a:rPr lang="en-US" dirty="0">
                <a:solidFill>
                  <a:srgbClr val="000000"/>
                </a:solidFill>
                <a:latin typeface="Arial" panose="020B0604020202020204" pitchFamily="34" charset="0"/>
                <a:cs typeface="Arial" panose="020B0604020202020204" pitchFamily="34" charset="0"/>
              </a:rPr>
              <a:t>An eye exam involves a series of tests to check for any potential eye and vision issues. </a:t>
            </a:r>
          </a:p>
          <a:p>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You should have a vision exam every 1-2 years. Ask your doctor what they recommend for you.</a:t>
            </a:r>
          </a:p>
        </p:txBody>
      </p:sp>
      <p:sp>
        <p:nvSpPr>
          <p:cNvPr id="10" name="TextBox 9"/>
          <p:cNvSpPr txBox="1"/>
          <p:nvPr/>
        </p:nvSpPr>
        <p:spPr>
          <a:xfrm rot="5400000">
            <a:off x="-3143953" y="3112008"/>
            <a:ext cx="6858000" cy="633984"/>
          </a:xfrm>
          <a:prstGeom prst="rect">
            <a:avLst/>
          </a:prstGeom>
          <a:solidFill>
            <a:srgbClr val="71CB94"/>
          </a:solidFill>
        </p:spPr>
        <p:txBody>
          <a:bodyPr wrap="square" rtlCol="0">
            <a:spAutoFit/>
          </a:bodyPr>
          <a:lstStyle/>
          <a:p>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3342" y="4607309"/>
            <a:ext cx="1976768" cy="197676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4904" y="4281207"/>
            <a:ext cx="2429256" cy="2429256"/>
          </a:xfrm>
          <a:prstGeom prst="rect">
            <a:avLst/>
          </a:prstGeom>
        </p:spPr>
      </p:pic>
      <p:sp>
        <p:nvSpPr>
          <p:cNvPr id="13" name="TextBox 12"/>
          <p:cNvSpPr txBox="1"/>
          <p:nvPr/>
        </p:nvSpPr>
        <p:spPr>
          <a:xfrm>
            <a:off x="6900672" y="4607309"/>
            <a:ext cx="1719072" cy="2231380"/>
          </a:xfrm>
          <a:prstGeom prst="rect">
            <a:avLst/>
          </a:prstGeom>
          <a:noFill/>
        </p:spPr>
        <p:txBody>
          <a:bodyPr wrap="square" rtlCol="0">
            <a:spAutoFit/>
          </a:bodyPr>
          <a:lstStyle/>
          <a:p>
            <a:pPr algn="ctr"/>
            <a:r>
              <a:rPr lang="en-US" sz="3200" b="1" dirty="0">
                <a:latin typeface="Arial Black" panose="020B0A04020102020204" pitchFamily="34" charset="0"/>
              </a:rPr>
              <a:t>E</a:t>
            </a:r>
          </a:p>
          <a:p>
            <a:pPr algn="ctr"/>
            <a:r>
              <a:rPr lang="en-US" sz="2400" b="1" dirty="0">
                <a:latin typeface="Arial Black" panose="020B0A04020102020204" pitchFamily="34" charset="0"/>
              </a:rPr>
              <a:t>A B F G</a:t>
            </a:r>
          </a:p>
          <a:p>
            <a:pPr algn="ctr"/>
            <a:r>
              <a:rPr lang="en-US" b="1" dirty="0">
                <a:latin typeface="Arial Black" panose="020B0A04020102020204" pitchFamily="34" charset="0"/>
              </a:rPr>
              <a:t>J P Q W R O</a:t>
            </a:r>
          </a:p>
          <a:p>
            <a:pPr algn="ctr">
              <a:lnSpc>
                <a:spcPct val="150000"/>
              </a:lnSpc>
            </a:pPr>
            <a:r>
              <a:rPr lang="en-US" sz="1400" b="1" dirty="0">
                <a:latin typeface="Arial Black" panose="020B0A04020102020204" pitchFamily="34" charset="0"/>
              </a:rPr>
              <a:t>M V X C E L S Z</a:t>
            </a:r>
          </a:p>
          <a:p>
            <a:pPr algn="ctr">
              <a:lnSpc>
                <a:spcPct val="150000"/>
              </a:lnSpc>
            </a:pPr>
            <a:r>
              <a:rPr lang="en-US" sz="1100" b="1" dirty="0">
                <a:latin typeface="Arial Black" panose="020B0A04020102020204" pitchFamily="34" charset="0"/>
              </a:rPr>
              <a:t>P R T Y N U A G Q X </a:t>
            </a:r>
          </a:p>
          <a:p>
            <a:pPr algn="ctr">
              <a:lnSpc>
                <a:spcPct val="150000"/>
              </a:lnSpc>
            </a:pPr>
            <a:r>
              <a:rPr lang="en-US" sz="900" b="1" dirty="0">
                <a:latin typeface="Arial Black" panose="020B0A04020102020204" pitchFamily="34" charset="0"/>
              </a:rPr>
              <a:t>C F B H J S A Q R T P O </a:t>
            </a:r>
          </a:p>
          <a:p>
            <a:pPr algn="ctr"/>
            <a:endParaRPr lang="en-US" sz="1400" b="1" dirty="0">
              <a:latin typeface="Arial Black" panose="020B0A04020102020204" pitchFamily="34" charset="0"/>
            </a:endParaRPr>
          </a:p>
        </p:txBody>
      </p:sp>
    </p:spTree>
    <p:extLst>
      <p:ext uri="{BB962C8B-B14F-4D97-AF65-F5344CB8AC3E}">
        <p14:creationId xmlns:p14="http://schemas.microsoft.com/office/powerpoint/2010/main" val="97554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Types of Check-Ups Continued</a:t>
            </a:r>
          </a:p>
        </p:txBody>
      </p:sp>
      <p:sp>
        <p:nvSpPr>
          <p:cNvPr id="3" name="TextBox 2"/>
          <p:cNvSpPr txBox="1"/>
          <p:nvPr/>
        </p:nvSpPr>
        <p:spPr>
          <a:xfrm>
            <a:off x="1231900" y="1943100"/>
            <a:ext cx="4495800" cy="1754326"/>
          </a:xfrm>
          <a:prstGeom prst="rect">
            <a:avLst/>
          </a:prstGeom>
          <a:noFill/>
        </p:spPr>
        <p:txBody>
          <a:bodyPr wrap="square" rtlCol="0">
            <a:spAutoFit/>
          </a:bodyPr>
          <a:lstStyle/>
          <a:p>
            <a:r>
              <a:rPr lang="en-US" b="1" u="sng" dirty="0">
                <a:solidFill>
                  <a:srgbClr val="000000"/>
                </a:solidFill>
                <a:latin typeface="Arial" panose="020B0604020202020204" pitchFamily="34" charset="0"/>
                <a:cs typeface="Arial" panose="020B0604020202020204" pitchFamily="34" charset="0"/>
              </a:rPr>
              <a:t>Twice Yearly Dental Visit:</a:t>
            </a:r>
          </a:p>
          <a:p>
            <a:r>
              <a:rPr lang="en-US" dirty="0">
                <a:solidFill>
                  <a:srgbClr val="000000"/>
                </a:solidFill>
                <a:latin typeface="Arial" panose="020B0604020202020204" pitchFamily="34" charset="0"/>
                <a:cs typeface="Arial" panose="020B0604020202020204" pitchFamily="34" charset="0"/>
              </a:rPr>
              <a:t>A dental exam involves cleaning your teeth and having your teeth and gums examined for cavities and gum disease. You should visit your dentist every 6 months or at least 1 time a year.</a:t>
            </a:r>
          </a:p>
        </p:txBody>
      </p:sp>
      <p:sp>
        <p:nvSpPr>
          <p:cNvPr id="6" name="TextBox 5"/>
          <p:cNvSpPr txBox="1"/>
          <p:nvPr/>
        </p:nvSpPr>
        <p:spPr>
          <a:xfrm>
            <a:off x="6197599" y="1943100"/>
            <a:ext cx="4958081" cy="2585323"/>
          </a:xfrm>
          <a:prstGeom prst="rect">
            <a:avLst/>
          </a:prstGeom>
          <a:noFill/>
        </p:spPr>
        <p:txBody>
          <a:bodyPr wrap="square" rtlCol="0">
            <a:spAutoFit/>
          </a:bodyPr>
          <a:lstStyle/>
          <a:p>
            <a:r>
              <a:rPr lang="en-US" b="1" u="sng" dirty="0">
                <a:solidFill>
                  <a:srgbClr val="000000"/>
                </a:solidFill>
                <a:latin typeface="Arial" panose="020B0604020202020204" pitchFamily="34" charset="0"/>
                <a:cs typeface="Arial" panose="020B0604020202020204" pitchFamily="34" charset="0"/>
              </a:rPr>
              <a:t>Specialist Visits:</a:t>
            </a:r>
          </a:p>
          <a:p>
            <a:r>
              <a:rPr lang="en-US" dirty="0">
                <a:solidFill>
                  <a:srgbClr val="000000"/>
                </a:solidFill>
                <a:latin typeface="Arial" panose="020B0604020202020204" pitchFamily="34" charset="0"/>
                <a:cs typeface="Arial" panose="020B0604020202020204" pitchFamily="34" charset="0"/>
              </a:rPr>
              <a:t>Depending on your specific needs, your doctor may refer you to a specialist who focuses on one area of health care. Some types of specialists include:</a:t>
            </a: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Audiologist (hearing)</a:t>
            </a: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Cardiologist (heart)</a:t>
            </a: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Optometrist or ophthalmologist (eyes/vision)</a:t>
            </a: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Neurologist (nervous system)</a:t>
            </a:r>
          </a:p>
        </p:txBody>
      </p:sp>
      <p:sp>
        <p:nvSpPr>
          <p:cNvPr id="10" name="TextBox 9"/>
          <p:cNvSpPr txBox="1"/>
          <p:nvPr/>
        </p:nvSpPr>
        <p:spPr>
          <a:xfrm rot="5400000">
            <a:off x="-3143953" y="3112008"/>
            <a:ext cx="6858000" cy="633984"/>
          </a:xfrm>
          <a:prstGeom prst="rect">
            <a:avLst/>
          </a:prstGeom>
          <a:solidFill>
            <a:srgbClr val="71CB94"/>
          </a:solidFill>
        </p:spPr>
        <p:txBody>
          <a:bodyPr wrap="square" rtlCol="0">
            <a:spAutoFit/>
          </a:bodyPr>
          <a:lstStyle/>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1012" y="3903166"/>
            <a:ext cx="2337614" cy="233761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7496" y="4627483"/>
            <a:ext cx="2185416" cy="2185416"/>
          </a:xfrm>
          <a:prstGeom prst="rect">
            <a:avLst/>
          </a:prstGeom>
        </p:spPr>
      </p:pic>
    </p:spTree>
    <p:extLst>
      <p:ext uri="{BB962C8B-B14F-4D97-AF65-F5344CB8AC3E}">
        <p14:creationId xmlns:p14="http://schemas.microsoft.com/office/powerpoint/2010/main" val="427820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87B846-79C3-412F-A401-D77FD93C4FE3}"/>
              </a:ext>
            </a:extLst>
          </p:cNvPr>
          <p:cNvSpPr txBox="1">
            <a:spLocks/>
          </p:cNvSpPr>
          <p:nvPr/>
        </p:nvSpPr>
        <p:spPr>
          <a:xfrm>
            <a:off x="1808478" y="2130214"/>
            <a:ext cx="8400289" cy="702913"/>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20000"/>
              </a:lnSpc>
            </a:pPr>
            <a:r>
              <a:rPr lang="en-US" sz="4400" b="1" dirty="0">
                <a:solidFill>
                  <a:schemeClr val="tx1"/>
                </a:solidFill>
                <a:latin typeface="Arial"/>
                <a:cs typeface="Arial"/>
              </a:rPr>
              <a:t>What are some types of screening tests you may have for preventative care?</a:t>
            </a:r>
            <a:endParaRPr lang="en-US" sz="4400" dirty="0">
              <a:solidFill>
                <a:schemeClr val="tx1"/>
              </a:solidFill>
              <a:latin typeface="Arial"/>
              <a:cs typeface="Arial"/>
            </a:endParaRPr>
          </a:p>
          <a:p>
            <a:endParaRPr lang="en-US" dirty="0">
              <a:cs typeface="Calibri"/>
            </a:endParaRPr>
          </a:p>
        </p:txBody>
      </p:sp>
      <p:sp>
        <p:nvSpPr>
          <p:cNvPr id="7" name="TextBox 6">
            <a:extLst>
              <a:ext uri="{FF2B5EF4-FFF2-40B4-BE49-F238E27FC236}">
                <a16:creationId xmlns:a16="http://schemas.microsoft.com/office/drawing/2014/main" id="{BE2E8DBE-6DDB-4614-8CFB-89861868CD4E}"/>
              </a:ext>
            </a:extLst>
          </p:cNvPr>
          <p:cNvSpPr txBox="1"/>
          <p:nvPr/>
        </p:nvSpPr>
        <p:spPr>
          <a:xfrm rot="5400000">
            <a:off x="-3143953" y="3112008"/>
            <a:ext cx="6858000" cy="633984"/>
          </a:xfrm>
          <a:prstGeom prst="rect">
            <a:avLst/>
          </a:prstGeom>
          <a:solidFill>
            <a:srgbClr val="71CB94"/>
          </a:solidFill>
        </p:spPr>
        <p:txBody>
          <a:bodyPr wrap="square" rtlCol="0">
            <a:spAutoFit/>
          </a:bodyPr>
          <a:lstStyle/>
          <a:p>
            <a:endParaRPr lang="en-US" dirty="0"/>
          </a:p>
        </p:txBody>
      </p:sp>
    </p:spTree>
    <p:extLst>
      <p:ext uri="{BB962C8B-B14F-4D97-AF65-F5344CB8AC3E}">
        <p14:creationId xmlns:p14="http://schemas.microsoft.com/office/powerpoint/2010/main" val="64842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5176" y="5578914"/>
            <a:ext cx="1210056" cy="12100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6251" y="5371571"/>
            <a:ext cx="1430889" cy="1418844"/>
          </a:xfrm>
          <a:prstGeom prst="rect">
            <a:avLst/>
          </a:prstGeom>
        </p:spPr>
      </p:pic>
      <p:sp>
        <p:nvSpPr>
          <p:cNvPr id="2" name="Title 1"/>
          <p:cNvSpPr>
            <a:spLocks noGrp="1"/>
          </p:cNvSpPr>
          <p:nvPr>
            <p:ph type="title"/>
          </p:nvPr>
        </p:nvSpPr>
        <p:spPr>
          <a:xfrm>
            <a:off x="1066006" y="80939"/>
            <a:ext cx="10058400" cy="1450757"/>
          </a:xfrm>
        </p:spPr>
        <p:txBody>
          <a:bodyPr/>
          <a:lstStyle/>
          <a:p>
            <a:r>
              <a:rPr lang="en-US" b="1" dirty="0">
                <a:solidFill>
                  <a:schemeClr val="tx1"/>
                </a:solidFill>
                <a:latin typeface="Arial"/>
                <a:cs typeface="Arial"/>
              </a:rPr>
              <a:t>Preventative Care</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200912" y="3535766"/>
            <a:ext cx="4346447" cy="3254648"/>
          </a:xfrm>
        </p:spPr>
        <p:txBody>
          <a:bodyPr vert="horz" lIns="0" tIns="45720" rIns="0" bIns="45720" rtlCol="0" anchor="t">
            <a:normAutofit/>
          </a:bodyPr>
          <a:lstStyle/>
          <a:p>
            <a:pPr marL="0" indent="0">
              <a:lnSpc>
                <a:spcPct val="120000"/>
              </a:lnSpc>
              <a:buNone/>
            </a:pPr>
            <a:r>
              <a:rPr lang="en-US" b="1" u="sng" dirty="0">
                <a:solidFill>
                  <a:schemeClr val="tx1"/>
                </a:solidFill>
                <a:latin typeface="Arial" panose="020B0604020202020204" pitchFamily="34" charset="0"/>
                <a:cs typeface="Arial" panose="020B0604020202020204" pitchFamily="34" charset="0"/>
              </a:rPr>
              <a:t>Diabetes:</a:t>
            </a:r>
            <a:r>
              <a:rPr lang="en-US" dirty="0">
                <a:solidFill>
                  <a:schemeClr val="tx1"/>
                </a:solidFill>
                <a:latin typeface="Arial" panose="020B0604020202020204" pitchFamily="34" charset="0"/>
                <a:cs typeface="Arial" panose="020B0604020202020204" pitchFamily="34" charset="0"/>
              </a:rPr>
              <a:t> A blood test to check your glucose (sugar) levels. This screening test provides an early warning sign of high blood sugar levels.  It can help you find out whether or not you are at risk for diabetes.</a:t>
            </a:r>
            <a:endParaRPr lang="en-US" b="1" u="sng" dirty="0">
              <a:solidFill>
                <a:srgbClr val="417B84"/>
              </a:solidFill>
              <a:latin typeface="Arial" panose="020B0604020202020204" pitchFamily="34" charset="0"/>
              <a:cs typeface="Arial" panose="020B0604020202020204" pitchFamily="34" charset="0"/>
            </a:endParaRPr>
          </a:p>
          <a:p>
            <a:pPr marL="0" indent="0">
              <a:lnSpc>
                <a:spcPct val="120000"/>
              </a:lnSpc>
              <a:buNone/>
            </a:pPr>
            <a:endParaRPr lang="en-US" b="1" u="sng" dirty="0">
              <a:solidFill>
                <a:srgbClr val="417B84"/>
              </a:solidFill>
            </a:endParaRPr>
          </a:p>
        </p:txBody>
      </p:sp>
      <p:sp>
        <p:nvSpPr>
          <p:cNvPr id="4" name="TextBox 3"/>
          <p:cNvSpPr txBox="1"/>
          <p:nvPr/>
        </p:nvSpPr>
        <p:spPr>
          <a:xfrm>
            <a:off x="1177034" y="1716696"/>
            <a:ext cx="9947372" cy="1785104"/>
          </a:xfrm>
          <a:prstGeom prst="rect">
            <a:avLst/>
          </a:prstGeom>
          <a:noFill/>
        </p:spPr>
        <p:txBody>
          <a:bodyPr wrap="square" rtlCol="0" anchor="t">
            <a:spAutoFit/>
          </a:bodyPr>
          <a:lstStyle/>
          <a:p>
            <a:r>
              <a:rPr lang="en-US" sz="2200" dirty="0">
                <a:latin typeface="Arial"/>
                <a:cs typeface="Arial"/>
              </a:rPr>
              <a:t>Preventative care is the care you receive to prevent illnesses or diseases. It includes screenings and immunizations to help you stay healthy. </a:t>
            </a:r>
            <a:endParaRPr lang="en-US" sz="2200" dirty="0">
              <a:latin typeface="Arial" panose="020B0604020202020204" pitchFamily="34" charset="0"/>
              <a:cs typeface="Arial" panose="020B0604020202020204" pitchFamily="34" charset="0"/>
            </a:endParaRPr>
          </a:p>
          <a:p>
            <a:endParaRPr lang="en-US" sz="2200" dirty="0">
              <a:latin typeface="Arial"/>
              <a:cs typeface="Arial"/>
            </a:endParaRPr>
          </a:p>
          <a:p>
            <a:r>
              <a:rPr lang="en-US" sz="2200" dirty="0">
                <a:latin typeface="Arial"/>
                <a:cs typeface="Arial"/>
              </a:rPr>
              <a:t>Here are two examples of types of screening tests, that your doctor may perform.</a:t>
            </a:r>
            <a:endParaRPr lang="en-US" sz="2200" dirty="0">
              <a:latin typeface="Arial" panose="020B0604020202020204" pitchFamily="34" charset="0"/>
              <a:cs typeface="Arial" panose="020B0604020202020204" pitchFamily="34" charset="0"/>
            </a:endParaRPr>
          </a:p>
        </p:txBody>
      </p:sp>
      <p:sp>
        <p:nvSpPr>
          <p:cNvPr id="10" name="TextBox 9"/>
          <p:cNvSpPr txBox="1"/>
          <p:nvPr/>
        </p:nvSpPr>
        <p:spPr>
          <a:xfrm>
            <a:off x="6198837" y="3430991"/>
            <a:ext cx="4925568" cy="2308324"/>
          </a:xfrm>
          <a:prstGeom prst="rect">
            <a:avLst/>
          </a:prstGeom>
          <a:noFill/>
        </p:spPr>
        <p:txBody>
          <a:bodyPr wrap="square" rtlCol="0">
            <a:spAutoFit/>
          </a:bodyPr>
          <a:lstStyle/>
          <a:p>
            <a:pPr>
              <a:lnSpc>
                <a:spcPct val="120000"/>
              </a:lnSpc>
            </a:pPr>
            <a:r>
              <a:rPr lang="en-US" sz="2000" b="1" u="sng" dirty="0">
                <a:latin typeface="Arial" panose="020B0604020202020204" pitchFamily="34" charset="0"/>
                <a:cs typeface="Arial" panose="020B0604020202020204" pitchFamily="34" charset="0"/>
              </a:rPr>
              <a:t>Heart health:</a:t>
            </a:r>
            <a:r>
              <a:rPr lang="en-US" sz="2000" dirty="0">
                <a:latin typeface="Arial" panose="020B0604020202020204" pitchFamily="34" charset="0"/>
                <a:cs typeface="Arial" panose="020B0604020202020204" pitchFamily="34" charset="0"/>
              </a:rPr>
              <a:t> A test of your blood pressure and/or cholesterol.  A blood pressure test is important to see if you are at risk for a heart attack, stroke, and/or heart failure. Testing for cholesterol can help reduce your risk of heart disease.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TextBox 11"/>
          <p:cNvSpPr txBox="1"/>
          <p:nvPr/>
        </p:nvSpPr>
        <p:spPr>
          <a:xfrm rot="5400000">
            <a:off x="-3143953" y="3112008"/>
            <a:ext cx="6858000" cy="633984"/>
          </a:xfrm>
          <a:prstGeom prst="rect">
            <a:avLst/>
          </a:prstGeom>
          <a:solidFill>
            <a:srgbClr val="71CB94"/>
          </a:solidFill>
        </p:spPr>
        <p:txBody>
          <a:bodyPr wrap="square" rtlCol="0">
            <a:spAutoFit/>
          </a:bodyPr>
          <a:lstStyle/>
          <a:p>
            <a:endParaRPr lang="en-US" dirty="0"/>
          </a:p>
        </p:txBody>
      </p:sp>
    </p:spTree>
    <p:extLst>
      <p:ext uri="{BB962C8B-B14F-4D97-AF65-F5344CB8AC3E}">
        <p14:creationId xmlns:p14="http://schemas.microsoft.com/office/powerpoint/2010/main" val="809146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2703" y="3543314"/>
            <a:ext cx="4164849" cy="330611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3373" y="2313692"/>
            <a:ext cx="2400642" cy="2400642"/>
          </a:xfrm>
          <a:prstGeom prst="rect">
            <a:avLst/>
          </a:prstGeom>
        </p:spPr>
      </p:pic>
      <p:sp>
        <p:nvSpPr>
          <p:cNvPr id="2" name="Title 1"/>
          <p:cNvSpPr>
            <a:spLocks noGrp="1"/>
          </p:cNvSpPr>
          <p:nvPr>
            <p:ph type="title"/>
          </p:nvPr>
        </p:nvSpPr>
        <p:spPr/>
        <p:txBody>
          <a:bodyPr/>
          <a:lstStyle/>
          <a:p>
            <a:r>
              <a:rPr lang="en-US" b="1" dirty="0">
                <a:solidFill>
                  <a:schemeClr val="tx1"/>
                </a:solidFill>
                <a:latin typeface="Arial"/>
                <a:cs typeface="Arial"/>
              </a:rPr>
              <a:t>Preventative Care</a:t>
            </a:r>
          </a:p>
        </p:txBody>
      </p:sp>
      <p:sp>
        <p:nvSpPr>
          <p:cNvPr id="3" name="Content Placeholder 2"/>
          <p:cNvSpPr>
            <a:spLocks noGrp="1"/>
          </p:cNvSpPr>
          <p:nvPr>
            <p:ph sz="half" idx="1"/>
          </p:nvPr>
        </p:nvSpPr>
        <p:spPr>
          <a:xfrm>
            <a:off x="1097278" y="1845734"/>
            <a:ext cx="9152764" cy="702913"/>
          </a:xfrm>
        </p:spPr>
        <p:txBody>
          <a:bodyPr vert="horz" lIns="0" tIns="45720" rIns="0" bIns="45720" rtlCol="0" anchor="t">
            <a:normAutofit/>
          </a:bodyPr>
          <a:lstStyle/>
          <a:p>
            <a:pPr>
              <a:lnSpc>
                <a:spcPct val="120000"/>
              </a:lnSpc>
            </a:pPr>
            <a:r>
              <a:rPr lang="en-US" sz="2800" b="1" dirty="0">
                <a:solidFill>
                  <a:schemeClr val="tx1"/>
                </a:solidFill>
                <a:latin typeface="Arial"/>
                <a:cs typeface="Arial"/>
              </a:rPr>
              <a:t>What are some other types of preventative care are:</a:t>
            </a:r>
            <a:endParaRPr lang="en-US" sz="2800" dirty="0">
              <a:solidFill>
                <a:schemeClr val="tx1"/>
              </a:solidFill>
              <a:latin typeface="Arial"/>
              <a:cs typeface="Arial"/>
            </a:endParaRPr>
          </a:p>
          <a:p>
            <a:endParaRPr lang="en-US" dirty="0">
              <a:cs typeface="Calibri"/>
            </a:endParaRPr>
          </a:p>
        </p:txBody>
      </p:sp>
      <p:sp>
        <p:nvSpPr>
          <p:cNvPr id="5" name="TextBox 4"/>
          <p:cNvSpPr txBox="1"/>
          <p:nvPr/>
        </p:nvSpPr>
        <p:spPr>
          <a:xfrm>
            <a:off x="1177046" y="2548647"/>
            <a:ext cx="6531314" cy="249299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Reproductive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Mental Health</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Breast Health</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Prostate Health</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Immunizations</a:t>
            </a:r>
          </a:p>
          <a:p>
            <a:endParaRPr lang="en-US" dirty="0"/>
          </a:p>
          <a:p>
            <a:endParaRPr lang="en-US" dirty="0"/>
          </a:p>
        </p:txBody>
      </p:sp>
      <p:sp>
        <p:nvSpPr>
          <p:cNvPr id="7" name="TextBox 6"/>
          <p:cNvSpPr txBox="1"/>
          <p:nvPr/>
        </p:nvSpPr>
        <p:spPr>
          <a:xfrm rot="5400000">
            <a:off x="-3143953" y="3112008"/>
            <a:ext cx="6858000" cy="633984"/>
          </a:xfrm>
          <a:prstGeom prst="rect">
            <a:avLst/>
          </a:prstGeom>
          <a:solidFill>
            <a:srgbClr val="71CB94"/>
          </a:solidFill>
        </p:spPr>
        <p:txBody>
          <a:bodyPr wrap="square" rtlCol="0">
            <a:spAutoFit/>
          </a:bodyPr>
          <a:lstStyle/>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5525" y="2732027"/>
            <a:ext cx="1305681" cy="153567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4435" y="4815480"/>
            <a:ext cx="1787042" cy="178704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23410" y="3450335"/>
            <a:ext cx="1766840" cy="1591301"/>
          </a:xfrm>
          <a:prstGeom prst="rect">
            <a:avLst/>
          </a:prstGeom>
        </p:spPr>
      </p:pic>
    </p:spTree>
    <p:extLst>
      <p:ext uri="{BB962C8B-B14F-4D97-AF65-F5344CB8AC3E}">
        <p14:creationId xmlns:p14="http://schemas.microsoft.com/office/powerpoint/2010/main" val="3127767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Arial"/>
                <a:cs typeface="Arial"/>
              </a:rPr>
              <a:t>Preventative Care</a:t>
            </a:r>
          </a:p>
        </p:txBody>
      </p:sp>
      <p:sp>
        <p:nvSpPr>
          <p:cNvPr id="3" name="Content Placeholder 2"/>
          <p:cNvSpPr>
            <a:spLocks noGrp="1"/>
          </p:cNvSpPr>
          <p:nvPr>
            <p:ph sz="half" idx="1"/>
          </p:nvPr>
        </p:nvSpPr>
        <p:spPr>
          <a:xfrm>
            <a:off x="1097279" y="1845734"/>
            <a:ext cx="7856222" cy="4483435"/>
          </a:xfrm>
        </p:spPr>
        <p:txBody>
          <a:bodyPr vert="horz" lIns="0" tIns="45720" rIns="0" bIns="45720" rtlCol="0" anchor="t">
            <a:normAutofit/>
          </a:bodyPr>
          <a:lstStyle/>
          <a:p>
            <a:pPr>
              <a:lnSpc>
                <a:spcPct val="120000"/>
              </a:lnSpc>
            </a:pPr>
            <a:r>
              <a:rPr lang="en-US" b="1" u="sng" dirty="0">
                <a:solidFill>
                  <a:schemeClr val="tx1"/>
                </a:solidFill>
                <a:latin typeface="Arial" panose="020B0604020202020204" pitchFamily="34" charset="0"/>
                <a:cs typeface="Arial" panose="020B0604020202020204" pitchFamily="34" charset="0"/>
              </a:rPr>
              <a:t>Reproductive health:</a:t>
            </a:r>
            <a:r>
              <a:rPr lang="en-US" b="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If you are sexually active or want to be, it is important for you and your partner to be tested for sexually transmitted infections (STIs) before beginning sexual activity. This prevents STIs from spreading and allows for any necessary treatment(s). </a:t>
            </a:r>
          </a:p>
          <a:p>
            <a:pPr>
              <a:lnSpc>
                <a:spcPct val="120000"/>
              </a:lnSpc>
            </a:pPr>
            <a:r>
              <a:rPr lang="en-US" dirty="0">
                <a:solidFill>
                  <a:schemeClr val="tx1"/>
                </a:solidFill>
                <a:latin typeface="Arial" panose="020B0604020202020204" pitchFamily="34" charset="0"/>
                <a:cs typeface="Arial" panose="020B0604020202020204" pitchFamily="34" charset="0"/>
              </a:rPr>
              <a:t>Ways to detect cancer is to get a Pap smear and pelvic exam or testicular exam to identify any changes that may be of concern. </a:t>
            </a:r>
          </a:p>
          <a:p>
            <a:pPr>
              <a:lnSpc>
                <a:spcPct val="120000"/>
              </a:lnSpc>
            </a:pPr>
            <a:r>
              <a:rPr lang="en-US" dirty="0">
                <a:solidFill>
                  <a:schemeClr val="tx1"/>
                </a:solidFill>
                <a:latin typeface="Arial" panose="020B0604020202020204" pitchFamily="34" charset="0"/>
                <a:cs typeface="Arial" panose="020B0604020202020204" pitchFamily="34" charset="0"/>
              </a:rPr>
              <a:t>HPV is a type of STI that can cause cancer. All genders should get an HPV test to help identify risk of cancer and prevent spreading of STIs.</a:t>
            </a:r>
          </a:p>
          <a:p>
            <a:endParaRPr lang="en-US" dirty="0">
              <a:cs typeface="Calibri"/>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501" y="2153296"/>
            <a:ext cx="2833274" cy="3761957"/>
          </a:xfrm>
          <a:prstGeom prst="rect">
            <a:avLst/>
          </a:prstGeom>
        </p:spPr>
      </p:pic>
      <p:sp>
        <p:nvSpPr>
          <p:cNvPr id="7" name="TextBox 6"/>
          <p:cNvSpPr txBox="1"/>
          <p:nvPr/>
        </p:nvSpPr>
        <p:spPr>
          <a:xfrm rot="5400000">
            <a:off x="-3143953" y="3112008"/>
            <a:ext cx="6858000" cy="633984"/>
          </a:xfrm>
          <a:prstGeom prst="rect">
            <a:avLst/>
          </a:prstGeom>
          <a:solidFill>
            <a:srgbClr val="71CB94"/>
          </a:solidFill>
        </p:spPr>
        <p:txBody>
          <a:bodyPr wrap="square" rtlCol="0">
            <a:spAutoFit/>
          </a:bodyPr>
          <a:lstStyle/>
          <a:p>
            <a:endParaRPr lang="en-US" dirty="0"/>
          </a:p>
        </p:txBody>
      </p:sp>
    </p:spTree>
    <p:extLst>
      <p:ext uri="{BB962C8B-B14F-4D97-AF65-F5344CB8AC3E}">
        <p14:creationId xmlns:p14="http://schemas.microsoft.com/office/powerpoint/2010/main" val="1425632158"/>
      </p:ext>
    </p:extLst>
  </p:cSld>
  <p:clrMapOvr>
    <a:masterClrMapping/>
  </p:clrMapOvr>
</p:sld>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FFFFFF"/>
      </a:accent1>
      <a:accent2>
        <a:srgbClr val="FFFFFF"/>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5EDFA43DD7604B9EB811E6FB565032" ma:contentTypeVersion="16" ma:contentTypeDescription="Create a new document." ma:contentTypeScope="" ma:versionID="d0c6bc4b0fdd0d99366b9fd009bff995">
  <xsd:schema xmlns:xsd="http://www.w3.org/2001/XMLSchema" xmlns:xs="http://www.w3.org/2001/XMLSchema" xmlns:p="http://schemas.microsoft.com/office/2006/metadata/properties" xmlns:ns2="e894b8f2-51e6-46c7-99b2-18a0eb418749" xmlns:ns3="30ac8771-3633-47ec-a9b5-4b670eaca35c" targetNamespace="http://schemas.microsoft.com/office/2006/metadata/properties" ma:root="true" ma:fieldsID="17f067b8c62795a33035ab49e27905f3" ns2:_="" ns3:_="">
    <xsd:import namespace="e894b8f2-51e6-46c7-99b2-18a0eb418749"/>
    <xsd:import namespace="30ac8771-3633-47ec-a9b5-4b670eaca3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94b8f2-51e6-46c7-99b2-18a0eb4187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f841b39-9e5f-4b0d-aa4b-9252280a9f11"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ac8771-3633-47ec-a9b5-4b670eaca35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18a6029-763f-4d6e-b9c5-3c364ee04dac}" ma:internalName="TaxCatchAll" ma:showField="CatchAllData" ma:web="30ac8771-3633-47ec-a9b5-4b670eaca3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894b8f2-51e6-46c7-99b2-18a0eb418749">
      <Terms xmlns="http://schemas.microsoft.com/office/infopath/2007/PartnerControls"/>
    </lcf76f155ced4ddcb4097134ff3c332f>
    <TaxCatchAll xmlns="30ac8771-3633-47ec-a9b5-4b670eaca35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F1EAE0-860B-4766-975E-14B1CB3D10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94b8f2-51e6-46c7-99b2-18a0eb418749"/>
    <ds:schemaRef ds:uri="30ac8771-3633-47ec-a9b5-4b670eaca3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B77E3F-7148-4A15-8B5D-82D4DC635239}">
  <ds:schemaRefs>
    <ds:schemaRef ds:uri="http://schemas.microsoft.com/office/2006/metadata/properties"/>
    <ds:schemaRef ds:uri="http://schemas.microsoft.com/office/infopath/2007/PartnerControls"/>
    <ds:schemaRef ds:uri="e894b8f2-51e6-46c7-99b2-18a0eb418749"/>
    <ds:schemaRef ds:uri="30ac8771-3633-47ec-a9b5-4b670eaca35c"/>
  </ds:schemaRefs>
</ds:datastoreItem>
</file>

<file path=customXml/itemProps3.xml><?xml version="1.0" encoding="utf-8"?>
<ds:datastoreItem xmlns:ds="http://schemas.openxmlformats.org/officeDocument/2006/customXml" ds:itemID="{8E23BEAB-43FD-403F-BDAA-5D1B2214FB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TM02900769[[fn=Retrospect]]</Template>
  <TotalTime>979</TotalTime>
  <Words>1060</Words>
  <Application>Microsoft Office PowerPoint</Application>
  <PresentationFormat>Widescreen</PresentationFormat>
  <Paragraphs>85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Retrospect</vt:lpstr>
      <vt:lpstr>When I Should Visit My Doctor</vt:lpstr>
      <vt:lpstr>Health Check-ups</vt:lpstr>
      <vt:lpstr>PowerPoint Presentation</vt:lpstr>
      <vt:lpstr>Types of Check-Ups</vt:lpstr>
      <vt:lpstr>Types of Check-Ups Continued</vt:lpstr>
      <vt:lpstr>PowerPoint Presentation</vt:lpstr>
      <vt:lpstr>Preventative Care</vt:lpstr>
      <vt:lpstr>Preventative Care</vt:lpstr>
      <vt:lpstr>Preventative Care</vt:lpstr>
      <vt:lpstr>Preventative Care</vt:lpstr>
      <vt:lpstr>PowerPoint Presentation</vt:lpstr>
      <vt:lpstr>Preventative Services</vt:lpstr>
      <vt:lpstr>PowerPoint Presentation</vt:lpstr>
      <vt:lpstr>When You are Sick or Have Pain</vt:lpstr>
      <vt:lpstr>What Did I Learn?</vt:lpstr>
      <vt:lpstr>PowerPoint Presentation</vt:lpstr>
    </vt:vector>
  </TitlesOfParts>
  <Company>OHSU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 and My Doctor</dc:title>
  <dc:creator>Erin Taylor</dc:creator>
  <cp:lastModifiedBy>Erin Taylor</cp:lastModifiedBy>
  <cp:revision>508</cp:revision>
  <dcterms:created xsi:type="dcterms:W3CDTF">2018-02-06T21:09:53Z</dcterms:created>
  <dcterms:modified xsi:type="dcterms:W3CDTF">2022-07-23T00:25:29Z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0x010100405EDFA43DD7604B9EB811E6FB565032</vt:lpwstr>
  </property>
</Properties>
</file>