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handoutMasterIdLst>
    <p:handoutMasterId r:id="rId17"/>
  </p:handoutMasterIdLst>
  <p:sldIdLst>
    <p:sldId id="256" r:id="rId5"/>
    <p:sldId id="268" r:id="rId6"/>
    <p:sldId id="258" r:id="rId7"/>
    <p:sldId id="261" r:id="rId8"/>
    <p:sldId id="269" r:id="rId9"/>
    <p:sldId id="262" r:id="rId10"/>
    <p:sldId id="270" r:id="rId11"/>
    <p:sldId id="257" r:id="rId12"/>
    <p:sldId id="265" r:id="rId13"/>
    <p:sldId id="266" r:id="rId14"/>
    <p:sldId id="263" r:id="rId15"/>
    <p:sldId id="267"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Daley" initials="JD" lastIdx="8" clrIdx="0"/>
  <p:cmAuthor id="1" name="Angela Weaver" initials="AW" lastIdx="2" clrIdx="1">
    <p:extLst>
      <p:ext uri="{19B8F6BF-5375-455C-9EA6-DF929625EA0E}">
        <p15:presenceInfo xmlns:p15="http://schemas.microsoft.com/office/powerpoint/2012/main" userId="S-1-5-21-1366901343-1712286707-620655208-13002" providerId="AD"/>
      </p:ext>
    </p:extLst>
  </p:cmAuthor>
  <p:cmAuthor id="2" name="Kory Aschoff" initials="KA" lastIdx="9" clrIdx="2">
    <p:extLst>
      <p:ext uri="{19B8F6BF-5375-455C-9EA6-DF929625EA0E}">
        <p15:presenceInfo xmlns:p15="http://schemas.microsoft.com/office/powerpoint/2012/main" userId="S-1-5-21-1366901343-1712286707-620655208-645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D200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2FF4D-400D-4195-9C57-94542A146FA6}" v="11" dt="2020-05-26T20:35:06.833"/>
    <p1510:client id="{24D9BC38-A1AE-44B5-9830-9C86034AEE75}" v="275" dt="2020-04-29T22:04:39.186"/>
    <p1510:client id="{39FECCD2-E02A-428B-8CE9-894374EEC58D}" v="2" dt="2022-09-28T21:56:32.541"/>
    <p1510:client id="{58D8D880-7B7F-43FD-947B-82F3506C70C0}" v="83" dt="2020-05-06T21:30:58.843"/>
    <p1510:client id="{7879A6ED-9C3D-4028-9450-C70505826ED5}" v="28" dt="2020-04-29T21:15:25.326"/>
    <p1510:client id="{AE129454-4577-4C0C-B378-FEB1AF935946}" v="24" dt="2020-05-14T22:06:21.486"/>
    <p1510:client id="{E1B1112F-B281-4EEA-BC1F-9C806F9057CB}" v="6" dt="2020-05-13T20:40:31.078"/>
    <p1510:client id="{ECA148BE-4E59-4DE9-ACCC-8B055DDCF925}" v="106" dt="2020-06-10T17:43:38.405"/>
    <p1510:client id="{EE883D44-A02E-4191-8B6E-24CF2531F8CF}" v="13" dt="2020-05-18T21:51:38.424"/>
    <p1510:client id="{EF0C9E7D-AD0D-4494-8777-614257E08947}" v="18" dt="2020-05-14T22:10:3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2702379-9D08-461D-8440-9063A2D97210}" type="datetimeFigureOut">
              <a:rPr lang="en-US" smtClean="0"/>
              <a:t>10/14/2022</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A49B863-B164-49DD-8DAA-32F2F407FC29}" type="slidenum">
              <a:rPr lang="en-US" smtClean="0"/>
              <a:t>‹#›</a:t>
            </a:fld>
            <a:endParaRPr lang="en-US" dirty="0"/>
          </a:p>
        </p:txBody>
      </p:sp>
    </p:spTree>
    <p:extLst>
      <p:ext uri="{BB962C8B-B14F-4D97-AF65-F5344CB8AC3E}">
        <p14:creationId xmlns:p14="http://schemas.microsoft.com/office/powerpoint/2010/main" val="2081386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9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043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161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645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3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8788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5901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17497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313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10/14/2022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69599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83898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10/14/2022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1717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 y="1849569"/>
            <a:ext cx="10998200" cy="2387600"/>
          </a:xfrm>
        </p:spPr>
        <p:txBody>
          <a:bodyPr>
            <a:normAutofit fontScale="90000"/>
          </a:bodyPr>
          <a:lstStyle/>
          <a:p>
            <a:pPr algn="ctr"/>
            <a:br>
              <a:rPr lang="en-US" b="1" dirty="0">
                <a:cs typeface="Calibri Light"/>
              </a:rPr>
            </a:br>
            <a:r>
              <a:rPr lang="en-US" sz="8900" b="1" dirty="0">
                <a:solidFill>
                  <a:schemeClr val="tx1"/>
                </a:solidFill>
                <a:latin typeface="Arial" panose="020B0604020202020204" pitchFamily="34" charset="0"/>
                <a:cs typeface="Arial" panose="020B0604020202020204" pitchFamily="34" charset="0"/>
              </a:rPr>
              <a:t>Being a Self-Advocate</a:t>
            </a:r>
          </a:p>
        </p:txBody>
      </p:sp>
      <p:sp>
        <p:nvSpPr>
          <p:cNvPr id="4" name="TextBox 3"/>
          <p:cNvSpPr txBox="1"/>
          <p:nvPr/>
        </p:nvSpPr>
        <p:spPr>
          <a:xfrm>
            <a:off x="1665904" y="4473886"/>
            <a:ext cx="886019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Module 1</a:t>
            </a:r>
          </a:p>
        </p:txBody>
      </p:sp>
      <p:sp>
        <p:nvSpPr>
          <p:cNvPr id="7" name="TextBox 6"/>
          <p:cNvSpPr txBox="1"/>
          <p:nvPr/>
        </p:nvSpPr>
        <p:spPr>
          <a:xfrm>
            <a:off x="0" y="0"/>
            <a:ext cx="647700" cy="6858000"/>
          </a:xfrm>
          <a:prstGeom prst="rect">
            <a:avLst/>
          </a:prstGeom>
          <a:solidFill>
            <a:srgbClr val="C0504D"/>
          </a:solidFill>
        </p:spPr>
        <p:txBody>
          <a:bodyPr wrap="square" rtlCol="0">
            <a:spAutoFit/>
          </a:bodyPr>
          <a:lstStyle/>
          <a:p>
            <a:endParaRPr lang="en-US" dirty="0"/>
          </a:p>
        </p:txBody>
      </p:sp>
      <p:sp>
        <p:nvSpPr>
          <p:cNvPr id="6" name="Subtitle 5">
            <a:extLst>
              <a:ext uri="{FF2B5EF4-FFF2-40B4-BE49-F238E27FC236}">
                <a16:creationId xmlns:a16="http://schemas.microsoft.com/office/drawing/2014/main" id="{0C1E07A9-2364-F402-36E7-FBB64136F2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724C-4B2D-4DA0-AC60-FD865A0659E7}"/>
              </a:ext>
            </a:extLst>
          </p:cNvPr>
          <p:cNvSpPr>
            <a:spLocks noGrp="1"/>
          </p:cNvSpPr>
          <p:nvPr>
            <p:ph type="title"/>
          </p:nvPr>
        </p:nvSpPr>
        <p:spPr>
          <a:xfrm>
            <a:off x="1158874" y="365125"/>
            <a:ext cx="10194925" cy="1325563"/>
          </a:xfrm>
        </p:spPr>
        <p:txBody>
          <a:bodyPr>
            <a:normAutofit/>
          </a:bodyPr>
          <a:lstStyle/>
          <a:p>
            <a:r>
              <a:rPr lang="en-US" b="1" dirty="0">
                <a:solidFill>
                  <a:schemeClr val="tx1"/>
                </a:solidFill>
                <a:latin typeface="Arial" panose="020B0604020202020204" pitchFamily="34" charset="0"/>
                <a:cs typeface="Arial" panose="020B0604020202020204" pitchFamily="34" charset="0"/>
              </a:rPr>
              <a:t>What Did I Learn?</a:t>
            </a:r>
            <a:endParaRPr lang="en-US" b="1" u="sng" dirty="0">
              <a:solidFill>
                <a:schemeClr val="tx1"/>
              </a:solidFill>
              <a:latin typeface="Arial" panose="020B0604020202020204" pitchFamily="34" charset="0"/>
              <a:cs typeface="Arial" panose="020B0604020202020204" pitchFamily="34" charset="0"/>
            </a:endParaRPr>
          </a:p>
          <a:p>
            <a:endParaRPr lang="en-US" sz="1050" dirty="0">
              <a:latin typeface="Arial"/>
              <a:cs typeface="Arial"/>
            </a:endParaRPr>
          </a:p>
        </p:txBody>
      </p:sp>
      <p:sp>
        <p:nvSpPr>
          <p:cNvPr id="3" name="Content Placeholder 2">
            <a:extLst>
              <a:ext uri="{FF2B5EF4-FFF2-40B4-BE49-F238E27FC236}">
                <a16:creationId xmlns:a16="http://schemas.microsoft.com/office/drawing/2014/main" id="{38406388-B48D-4792-A534-6E17CC393A46}"/>
              </a:ext>
            </a:extLst>
          </p:cNvPr>
          <p:cNvSpPr>
            <a:spLocks noGrp="1"/>
          </p:cNvSpPr>
          <p:nvPr>
            <p:ph sz="half" idx="1"/>
          </p:nvPr>
        </p:nvSpPr>
        <p:spPr>
          <a:xfrm>
            <a:off x="1371600" y="2571710"/>
            <a:ext cx="10291156" cy="4115356"/>
          </a:xfrm>
        </p:spPr>
        <p:txBody>
          <a:bodyPr vert="horz" lIns="91440" tIns="45720" rIns="91440" bIns="45720" rtlCol="0" anchor="t">
            <a:normAutofit fontScale="92500" lnSpcReduction="10000"/>
          </a:bodyPr>
          <a:lstStyle/>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Self-advocate by speaking up for myself to make sure my               rights are recognized and respected.</a:t>
            </a:r>
          </a:p>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Understand that EVERYONE can be a self-advocate.</a:t>
            </a:r>
          </a:p>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Self-advocate about decisions that are being made about my life.</a:t>
            </a:r>
          </a:p>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Self-advocate in all areas of my life.</a:t>
            </a:r>
          </a:p>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Understand that being a self-advocate helps my quality of life.</a:t>
            </a:r>
          </a:p>
          <a:p>
            <a:pPr lvl="0">
              <a:buClrTx/>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 Realize that I know my body the best and have the right to make decisions when it comes to my health care.</a:t>
            </a:r>
          </a:p>
          <a:p>
            <a:pPr marL="0" lvl="0" indent="0">
              <a:buClrTx/>
              <a:buNone/>
            </a:pPr>
            <a:endParaRPr lang="en-US" dirty="0">
              <a:cs typeface="Calibri"/>
            </a:endParaRPr>
          </a:p>
        </p:txBody>
      </p:sp>
      <p:sp>
        <p:nvSpPr>
          <p:cNvPr id="4" name="TextBox 3"/>
          <p:cNvSpPr txBox="1"/>
          <p:nvPr/>
        </p:nvSpPr>
        <p:spPr>
          <a:xfrm>
            <a:off x="0" y="0"/>
            <a:ext cx="558800" cy="6858000"/>
          </a:xfrm>
          <a:prstGeom prst="rect">
            <a:avLst/>
          </a:prstGeom>
          <a:solidFill>
            <a:srgbClr val="C0504D"/>
          </a:solidFill>
        </p:spPr>
        <p:txBody>
          <a:bodyPr wrap="square" rtlCol="0">
            <a:spAutoFit/>
          </a:bodyPr>
          <a:lstStyle/>
          <a:p>
            <a:endParaRPr lang="en-US" dirty="0"/>
          </a:p>
        </p:txBody>
      </p:sp>
      <p:sp>
        <p:nvSpPr>
          <p:cNvPr id="5" name="TextBox 4"/>
          <p:cNvSpPr txBox="1"/>
          <p:nvPr/>
        </p:nvSpPr>
        <p:spPr>
          <a:xfrm>
            <a:off x="1158874" y="1854200"/>
            <a:ext cx="9991726"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I can take charge of my health when I:</a:t>
            </a:r>
          </a:p>
        </p:txBody>
      </p:sp>
    </p:spTree>
    <p:extLst>
      <p:ext uri="{BB962C8B-B14F-4D97-AF65-F5344CB8AC3E}">
        <p14:creationId xmlns:p14="http://schemas.microsoft.com/office/powerpoint/2010/main" val="370444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75" y="383128"/>
            <a:ext cx="10515600" cy="1325563"/>
          </a:xfrm>
        </p:spPr>
        <p:txBody>
          <a:bodyPr/>
          <a:lstStyle/>
          <a:p>
            <a:r>
              <a:rPr lang="en-US" b="1" dirty="0">
                <a:solidFill>
                  <a:schemeClr val="tx1"/>
                </a:solidFill>
                <a:latin typeface="Arial" panose="020B0604020202020204" pitchFamily="34" charset="0"/>
                <a:cs typeface="Arial" panose="020B0604020202020204" pitchFamily="34" charset="0"/>
              </a:rPr>
              <a:t>Self-Advocacy and Health Care</a:t>
            </a:r>
          </a:p>
        </p:txBody>
      </p:sp>
      <p:sp>
        <p:nvSpPr>
          <p:cNvPr id="3" name="Content Placeholder 2"/>
          <p:cNvSpPr>
            <a:spLocks noGrp="1"/>
          </p:cNvSpPr>
          <p:nvPr>
            <p:ph idx="1"/>
          </p:nvPr>
        </p:nvSpPr>
        <p:spPr>
          <a:xfrm>
            <a:off x="1601875" y="1865818"/>
            <a:ext cx="10194925" cy="4351338"/>
          </a:xfrm>
        </p:spPr>
        <p:txBody>
          <a:bodyPr/>
          <a:lstStyle/>
          <a:p>
            <a:pPr marL="0" indent="0">
              <a:buNone/>
            </a:pPr>
            <a:r>
              <a:rPr lang="en-US" sz="3000" dirty="0">
                <a:solidFill>
                  <a:schemeClr val="tx1"/>
                </a:solidFill>
                <a:latin typeface="Arial" panose="020B0604020202020204" pitchFamily="34" charset="0"/>
                <a:cs typeface="Arial" panose="020B0604020202020204" pitchFamily="34" charset="0"/>
              </a:rPr>
              <a:t>You are now ready to explore the rest of the modules in this Toolkit.</a:t>
            </a:r>
          </a:p>
          <a:p>
            <a:pPr marL="0" indent="0">
              <a:buNone/>
            </a:pPr>
            <a:endParaRPr lang="en-US" sz="3000" dirty="0">
              <a:solidFill>
                <a:schemeClr val="tx1"/>
              </a:solidFill>
              <a:latin typeface="Arial" panose="020B0604020202020204" pitchFamily="34" charset="0"/>
              <a:cs typeface="Arial" panose="020B0604020202020204" pitchFamily="34" charset="0"/>
            </a:endParaRPr>
          </a:p>
          <a:p>
            <a:pPr marL="0" indent="0">
              <a:buNone/>
            </a:pPr>
            <a:r>
              <a:rPr lang="en-US" sz="3000" dirty="0">
                <a:solidFill>
                  <a:schemeClr val="tx1"/>
                </a:solidFill>
                <a:latin typeface="Arial" panose="020B0604020202020204" pitchFamily="34" charset="0"/>
                <a:cs typeface="Arial" panose="020B0604020202020204" pitchFamily="34" charset="0"/>
              </a:rPr>
              <a:t>The following modules will help learn how to advocate for your health and health care and be a great self-advocate.</a:t>
            </a:r>
          </a:p>
          <a:p>
            <a:pPr marL="0" indent="0">
              <a:buNone/>
            </a:pPr>
            <a:endParaRPr lang="en-US" sz="3000" dirty="0">
              <a:solidFill>
                <a:schemeClr val="tx1"/>
              </a:solidFill>
              <a:latin typeface="Arial" panose="020B0604020202020204" pitchFamily="34" charset="0"/>
              <a:cs typeface="Arial" panose="020B0604020202020204" pitchFamily="34" charset="0"/>
            </a:endParaRPr>
          </a:p>
          <a:p>
            <a:pPr marL="0" indent="0">
              <a:buNone/>
            </a:pPr>
            <a:r>
              <a:rPr lang="en-US" sz="3000" dirty="0">
                <a:solidFill>
                  <a:schemeClr val="tx1"/>
                </a:solidFill>
                <a:latin typeface="Arial" panose="020B0604020202020204" pitchFamily="34" charset="0"/>
                <a:cs typeface="Arial" panose="020B0604020202020204" pitchFamily="34" charset="0"/>
              </a:rPr>
              <a:t>You are on your way to living a the healthiest version of yourself!</a:t>
            </a:r>
          </a:p>
          <a:p>
            <a:endParaRPr lang="en-US" dirty="0"/>
          </a:p>
        </p:txBody>
      </p:sp>
      <p:sp>
        <p:nvSpPr>
          <p:cNvPr id="4" name="TextBox 3"/>
          <p:cNvSpPr txBox="1"/>
          <p:nvPr/>
        </p:nvSpPr>
        <p:spPr>
          <a:xfrm>
            <a:off x="0" y="0"/>
            <a:ext cx="6477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404779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7700" cy="6858000"/>
          </a:xfrm>
          <a:prstGeom prst="rect">
            <a:avLst/>
          </a:prstGeom>
          <a:solidFill>
            <a:srgbClr val="C0504D"/>
          </a:solidFill>
        </p:spPr>
        <p:txBody>
          <a:bodyPr wrap="square" rtlCol="0">
            <a:spAutoFit/>
          </a:bodyPr>
          <a:lstStyle/>
          <a:p>
            <a:endParaRPr lang="en-US" dirty="0"/>
          </a:p>
        </p:txBody>
      </p:sp>
      <p:sp>
        <p:nvSpPr>
          <p:cNvPr id="3" name="TextBox 2"/>
          <p:cNvSpPr txBox="1"/>
          <p:nvPr/>
        </p:nvSpPr>
        <p:spPr>
          <a:xfrm>
            <a:off x="1184853" y="5088198"/>
            <a:ext cx="10083800" cy="1395254"/>
          </a:xfrm>
          <a:prstGeom prst="rect">
            <a:avLst/>
          </a:prstGeom>
          <a:noFill/>
        </p:spPr>
        <p:txBody>
          <a:bodyPr wrap="square" rtlCol="0" anchor="t">
            <a:spAutoFit/>
          </a:bodyPr>
          <a:lstStyle/>
          <a:p>
            <a:r>
              <a:rPr lang="en-US" sz="2000" baseline="30000" dirty="0">
                <a:latin typeface="Arial" panose="020B0604020202020204" pitchFamily="34" charset="0"/>
                <a:cs typeface="Arial" panose="020B0604020202020204" pitchFamily="34" charset="0"/>
              </a:rPr>
              <a:t>The toolkit and its components were supported in part by the Grant or Cooperative Agreement Number DD000014, funded by the Centers for Disease Control and Prevention and by the University Center Excellence in Developmental Disabilities Administration on Community Living Grant #90DDUC0039-03-02. Its contents are solely the responsibility of the authors and do not necessarily represent the official views of the Centers for Disease Control and Prevention, Administration on Community Living, or the Department of Health and Human Services.</a:t>
            </a:r>
          </a:p>
          <a:p>
            <a:r>
              <a:rPr lang="en-US" i="1" dirty="0">
                <a:latin typeface="Arial"/>
                <a:cs typeface="Arial"/>
              </a:rPr>
              <a:t> </a:t>
            </a:r>
            <a:endParaRPr lang="en-US" i="1" dirty="0">
              <a:latin typeface="Arial" panose="020B0604020202020204" pitchFamily="34" charset="0"/>
              <a:cs typeface="Arial" panose="020B0604020202020204" pitchFamily="34" charset="0"/>
            </a:endParaRPr>
          </a:p>
        </p:txBody>
      </p:sp>
      <p:sp>
        <p:nvSpPr>
          <p:cNvPr id="4" name="TextBox 3"/>
          <p:cNvSpPr txBox="1"/>
          <p:nvPr/>
        </p:nvSpPr>
        <p:spPr>
          <a:xfrm>
            <a:off x="1511300" y="520700"/>
            <a:ext cx="993140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Created in partnership with: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Self Advocacy Coalition,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Health and Science University, 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Council on Developmental Disabilities</a:t>
            </a:r>
          </a:p>
          <a:p>
            <a:endParaRPr lang="en-US" dirty="0">
              <a:latin typeface="Arial" panose="020B060402020202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5496" y="2851171"/>
            <a:ext cx="2300288" cy="861536"/>
          </a:xfrm>
          <a:prstGeom prst="rect">
            <a:avLst/>
          </a:prstGeom>
          <a:noFill/>
          <a:ln>
            <a:noFill/>
          </a:ln>
        </p:spPr>
      </p:pic>
      <p:pic>
        <p:nvPicPr>
          <p:cNvPr id="9" name="Picture 8" descr="X:\OHSU Shared\Restricted\cdrc\Grants OIDD\CCA\OODH\OODH 2016-2021\2016-2021 Activities\S1-PSE\1.2 Healthy Promotion\OSAC\-Logos\OCDD-Logo-V.jpg"/>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578215" y="2920642"/>
            <a:ext cx="1909763" cy="668893"/>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681" y="2406551"/>
            <a:ext cx="762320" cy="1306156"/>
          </a:xfrm>
          <a:prstGeom prst="rect">
            <a:avLst/>
          </a:prstGeom>
        </p:spPr>
      </p:pic>
    </p:spTree>
    <p:extLst>
      <p:ext uri="{BB962C8B-B14F-4D97-AF65-F5344CB8AC3E}">
        <p14:creationId xmlns:p14="http://schemas.microsoft.com/office/powerpoint/2010/main" val="228240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D2A9-DD84-42BA-8CD4-BA7BE66FD81A}"/>
              </a:ext>
            </a:extLst>
          </p:cNvPr>
          <p:cNvSpPr>
            <a:spLocks noGrp="1"/>
          </p:cNvSpPr>
          <p:nvPr>
            <p:ph type="title" idx="4294967295"/>
          </p:nvPr>
        </p:nvSpPr>
        <p:spPr>
          <a:xfrm>
            <a:off x="1228725" y="2182813"/>
            <a:ext cx="10058400" cy="1449387"/>
          </a:xfrm>
        </p:spPr>
        <p:txBody>
          <a:bodyPr>
            <a:noAutofit/>
          </a:bodyPr>
          <a:lstStyle/>
          <a:p>
            <a:pPr algn="ctr"/>
            <a:r>
              <a:rPr lang="en-US" sz="4400" b="1" dirty="0">
                <a:solidFill>
                  <a:schemeClr val="tx1"/>
                </a:solidFill>
                <a:latin typeface="Arial"/>
                <a:cs typeface="Arial"/>
              </a:rPr>
              <a:t>What does it mean to be a </a:t>
            </a:r>
            <a:br>
              <a:rPr lang="en-US" sz="4400" b="1" dirty="0">
                <a:solidFill>
                  <a:schemeClr val="tx1"/>
                </a:solidFill>
                <a:latin typeface="Arial"/>
                <a:cs typeface="Arial"/>
              </a:rPr>
            </a:br>
            <a:r>
              <a:rPr lang="en-US" sz="4400" b="1" dirty="0">
                <a:solidFill>
                  <a:schemeClr val="tx1"/>
                </a:solidFill>
                <a:latin typeface="Arial"/>
                <a:cs typeface="Arial"/>
              </a:rPr>
              <a:t>self-advocate?</a:t>
            </a:r>
            <a:endParaRPr lang="en-US" dirty="0">
              <a:solidFill>
                <a:schemeClr val="tx1"/>
              </a:solidFill>
              <a:cs typeface="Calibri Light" panose="020F0302020204030204"/>
            </a:endParaRPr>
          </a:p>
        </p:txBody>
      </p:sp>
      <p:sp>
        <p:nvSpPr>
          <p:cNvPr id="4" name="TextBox 3">
            <a:extLst>
              <a:ext uri="{FF2B5EF4-FFF2-40B4-BE49-F238E27FC236}">
                <a16:creationId xmlns:a16="http://schemas.microsoft.com/office/drawing/2014/main" id="{E81D13B1-5248-4556-BA42-0BBACE99E8B0}"/>
              </a:ext>
            </a:extLst>
          </p:cNvPr>
          <p:cNvSpPr txBox="1"/>
          <p:nvPr/>
        </p:nvSpPr>
        <p:spPr>
          <a:xfrm>
            <a:off x="0" y="0"/>
            <a:ext cx="5969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251448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317" y="2595612"/>
            <a:ext cx="1762371" cy="3915321"/>
          </a:xfrm>
          <a:prstGeom prst="rect">
            <a:avLst/>
          </a:prstGeom>
        </p:spPr>
      </p:pic>
      <p:sp>
        <p:nvSpPr>
          <p:cNvPr id="4" name="Title 3"/>
          <p:cNvSpPr>
            <a:spLocks noGrp="1"/>
          </p:cNvSpPr>
          <p:nvPr>
            <p:ph type="title"/>
          </p:nvPr>
        </p:nvSpPr>
        <p:spPr>
          <a:xfrm>
            <a:off x="1158874" y="365125"/>
            <a:ext cx="10194925" cy="1325563"/>
          </a:xfrm>
        </p:spPr>
        <p:txBody>
          <a:bodyPr/>
          <a:lstStyle/>
          <a:p>
            <a:r>
              <a:rPr lang="en-US" b="1" dirty="0">
                <a:solidFill>
                  <a:schemeClr val="tx1"/>
                </a:solidFill>
                <a:latin typeface="Arial" panose="020B0604020202020204" pitchFamily="34" charset="0"/>
                <a:cs typeface="Arial" panose="020B0604020202020204" pitchFamily="34" charset="0"/>
              </a:rPr>
              <a:t>Being a self-advocate</a:t>
            </a:r>
          </a:p>
        </p:txBody>
      </p:sp>
      <p:sp>
        <p:nvSpPr>
          <p:cNvPr id="5" name="Content Placeholder 4"/>
          <p:cNvSpPr>
            <a:spLocks noGrp="1"/>
          </p:cNvSpPr>
          <p:nvPr>
            <p:ph idx="1"/>
          </p:nvPr>
        </p:nvSpPr>
        <p:spPr>
          <a:xfrm>
            <a:off x="1075764" y="2241873"/>
            <a:ext cx="10278035" cy="2311400"/>
          </a:xfrm>
        </p:spPr>
        <p:txBody>
          <a:bodyPr vert="horz" lIns="0" tIns="45720" rIns="0" bIns="45720" rtlCol="0" anchor="t">
            <a:normAutofit/>
          </a:bodyPr>
          <a:lstStyle/>
          <a:p>
            <a:pPr marL="548640">
              <a:buClrTx/>
              <a:buFont typeface="Arial" panose="020F0502020204030204" pitchFamily="34" charset="0"/>
              <a:buChar char="•"/>
            </a:pPr>
            <a:r>
              <a:rPr lang="en-US" sz="2400" dirty="0">
                <a:solidFill>
                  <a:schemeClr val="tx1"/>
                </a:solidFill>
                <a:latin typeface="Arial"/>
                <a:cs typeface="Arial"/>
              </a:rPr>
              <a:t> Having your voice heard, </a:t>
            </a:r>
            <a:endParaRPr lang="en-US" sz="2400" dirty="0">
              <a:solidFill>
                <a:schemeClr val="tx1"/>
              </a:solidFill>
              <a:latin typeface="Calibri" panose="020F0502020204030204"/>
              <a:cs typeface="Calibri"/>
            </a:endParaRPr>
          </a:p>
          <a:p>
            <a:pPr marL="548640">
              <a:buClrTx/>
              <a:buFont typeface="Arial"/>
              <a:buChar char="•"/>
            </a:pPr>
            <a:r>
              <a:rPr lang="en-US" sz="2400" dirty="0">
                <a:solidFill>
                  <a:schemeClr val="tx1"/>
                </a:solidFill>
                <a:latin typeface="Arial"/>
                <a:cs typeface="Arial"/>
              </a:rPr>
              <a:t> Knowing your rights,</a:t>
            </a:r>
            <a:endParaRPr lang="en-US" sz="2400" dirty="0">
              <a:solidFill>
                <a:schemeClr val="tx1"/>
              </a:solidFill>
              <a:latin typeface="Arial" panose="020B0604020202020204" pitchFamily="34" charset="0"/>
              <a:cs typeface="Arial" panose="020B0604020202020204" pitchFamily="34" charset="0"/>
            </a:endParaRPr>
          </a:p>
          <a:p>
            <a:pPr marL="548640">
              <a:buClrTx/>
              <a:buFont typeface="Arial"/>
              <a:buChar char="•"/>
            </a:pPr>
            <a:r>
              <a:rPr lang="en-US" sz="2400" dirty="0">
                <a:solidFill>
                  <a:schemeClr val="tx1"/>
                </a:solidFill>
                <a:latin typeface="Arial"/>
                <a:cs typeface="Arial"/>
              </a:rPr>
              <a:t> Asking for what you want, and </a:t>
            </a:r>
            <a:endParaRPr lang="en-US" sz="2400" dirty="0">
              <a:solidFill>
                <a:schemeClr val="tx1"/>
              </a:solidFill>
              <a:latin typeface="Arial" panose="020B0604020202020204" pitchFamily="34" charset="0"/>
              <a:cs typeface="Arial" panose="020B0604020202020204" pitchFamily="34" charset="0"/>
            </a:endParaRPr>
          </a:p>
          <a:p>
            <a:pPr marL="548640">
              <a:buClrTx/>
              <a:buFont typeface="Arial"/>
              <a:buChar char="•"/>
            </a:pPr>
            <a:r>
              <a:rPr lang="en-US" sz="2400" dirty="0">
                <a:solidFill>
                  <a:schemeClr val="tx1"/>
                </a:solidFill>
                <a:latin typeface="Arial"/>
                <a:cs typeface="Arial"/>
              </a:rPr>
              <a:t> Being able to achieve your goals and live independently. </a:t>
            </a:r>
            <a:endParaRPr lang="en-US" sz="24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075764" y="1693253"/>
            <a:ext cx="5243743" cy="523220"/>
          </a:xfrm>
          <a:prstGeom prst="rect">
            <a:avLst/>
          </a:prstGeom>
        </p:spPr>
        <p:txBody>
          <a:bodyPr wrap="none" anchor="t">
            <a:spAutoFit/>
          </a:bodyPr>
          <a:lstStyle/>
          <a:p>
            <a:r>
              <a:rPr lang="en-US" sz="2800" b="1" dirty="0">
                <a:latin typeface="Arial"/>
                <a:cs typeface="Arial"/>
              </a:rPr>
              <a:t>Being a self-advocate means:</a:t>
            </a:r>
            <a:endParaRPr lang="en-US" sz="2800" b="1" dirty="0">
              <a:latin typeface="Arial" panose="020B0604020202020204" pitchFamily="34" charset="0"/>
              <a:cs typeface="Arial" panose="020B0604020202020204" pitchFamily="34" charset="0"/>
            </a:endParaRPr>
          </a:p>
        </p:txBody>
      </p:sp>
      <p:sp>
        <p:nvSpPr>
          <p:cNvPr id="11" name="TextBox 10"/>
          <p:cNvSpPr txBox="1"/>
          <p:nvPr/>
        </p:nvSpPr>
        <p:spPr>
          <a:xfrm>
            <a:off x="0" y="0"/>
            <a:ext cx="596900" cy="6858000"/>
          </a:xfrm>
          <a:prstGeom prst="rect">
            <a:avLst/>
          </a:prstGeom>
          <a:solidFill>
            <a:srgbClr val="C0504D"/>
          </a:solidFill>
        </p:spPr>
        <p:txBody>
          <a:bodyPr wrap="square" rtlCol="0">
            <a:spAutoFit/>
          </a:bodyPr>
          <a:lstStyle/>
          <a:p>
            <a:endParaRPr lang="en-US" dirty="0"/>
          </a:p>
        </p:txBody>
      </p:sp>
      <p:sp>
        <p:nvSpPr>
          <p:cNvPr id="12" name="Cloud Callout 11"/>
          <p:cNvSpPr/>
          <p:nvPr/>
        </p:nvSpPr>
        <p:spPr>
          <a:xfrm flipH="1">
            <a:off x="7905750" y="2559050"/>
            <a:ext cx="1598004" cy="965200"/>
          </a:xfrm>
          <a:prstGeom prst="cloudCallout">
            <a:avLst>
              <a:gd name="adj1" fmla="val -35138"/>
              <a:gd name="adj2" fmla="val 94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117827" y="2716366"/>
            <a:ext cx="117539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My Health</a:t>
            </a:r>
          </a:p>
        </p:txBody>
      </p:sp>
      <p:sp>
        <p:nvSpPr>
          <p:cNvPr id="13" name="Cloud Callout 12"/>
          <p:cNvSpPr/>
          <p:nvPr/>
        </p:nvSpPr>
        <p:spPr>
          <a:xfrm>
            <a:off x="9460004" y="2303472"/>
            <a:ext cx="1766796" cy="1125528"/>
          </a:xfrm>
          <a:prstGeom prst="cloudCallout">
            <a:avLst>
              <a:gd name="adj1" fmla="val -31615"/>
              <a:gd name="adj2" fmla="val 81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801126" y="2558227"/>
            <a:ext cx="949038"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My Rights</a:t>
            </a:r>
          </a:p>
        </p:txBody>
      </p:sp>
      <p:sp>
        <p:nvSpPr>
          <p:cNvPr id="14" name="Cloud Callout 13"/>
          <p:cNvSpPr/>
          <p:nvPr/>
        </p:nvSpPr>
        <p:spPr>
          <a:xfrm>
            <a:off x="10349653" y="3223443"/>
            <a:ext cx="1776518" cy="933257"/>
          </a:xfrm>
          <a:prstGeom prst="cloudCallout">
            <a:avLst>
              <a:gd name="adj1" fmla="val -52352"/>
              <a:gd name="adj2" fmla="val 52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19299" y="3364354"/>
            <a:ext cx="1236006"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My Choices</a:t>
            </a:r>
          </a:p>
        </p:txBody>
      </p:sp>
    </p:spTree>
    <p:extLst>
      <p:ext uri="{BB962C8B-B14F-4D97-AF65-F5344CB8AC3E}">
        <p14:creationId xmlns:p14="http://schemas.microsoft.com/office/powerpoint/2010/main" val="291038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4" y="365125"/>
            <a:ext cx="10194925" cy="1325563"/>
          </a:xfrm>
        </p:spPr>
        <p:txBody>
          <a:bodyPr/>
          <a:lstStyle/>
          <a:p>
            <a:r>
              <a:rPr lang="en-US" b="1" dirty="0">
                <a:solidFill>
                  <a:schemeClr val="tx1"/>
                </a:solidFill>
                <a:latin typeface="Arial" panose="020B0604020202020204" pitchFamily="34" charset="0"/>
                <a:cs typeface="Arial" panose="020B0604020202020204" pitchFamily="34" charset="0"/>
              </a:rPr>
              <a:t>Who Can Be a Self-Advocate?</a:t>
            </a:r>
          </a:p>
        </p:txBody>
      </p:sp>
      <p:sp>
        <p:nvSpPr>
          <p:cNvPr id="3" name="Content Placeholder 2"/>
          <p:cNvSpPr>
            <a:spLocks noGrp="1"/>
          </p:cNvSpPr>
          <p:nvPr>
            <p:ph idx="1"/>
          </p:nvPr>
        </p:nvSpPr>
        <p:spPr>
          <a:xfrm>
            <a:off x="1158873" y="1238527"/>
            <a:ext cx="9010834" cy="2449813"/>
          </a:xfrm>
        </p:spPr>
        <p:txBody>
          <a:bodyPr>
            <a:normAutofit lnSpcReduction="10000"/>
          </a:bodyPr>
          <a:lstStyle/>
          <a:p>
            <a:pPr marL="0" indent="0" algn="ctr">
              <a:buNone/>
            </a:pPr>
            <a:endParaRPr lang="en-US" sz="5400" dirty="0"/>
          </a:p>
          <a:p>
            <a:pPr marL="0" indent="0" algn="r">
              <a:buNone/>
            </a:pPr>
            <a:r>
              <a:rPr lang="en-US" sz="11500" dirty="0">
                <a:solidFill>
                  <a:srgbClr val="0070C0"/>
                </a:solidFill>
                <a:latin typeface="Arial" panose="020B0604020202020204" pitchFamily="34" charset="0"/>
                <a:cs typeface="Arial" panose="020B0604020202020204" pitchFamily="34" charset="0"/>
              </a:rPr>
              <a:t>EVERYONE!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482" y="3236179"/>
            <a:ext cx="3178032" cy="213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292" y="4730227"/>
            <a:ext cx="1351994" cy="1817531"/>
          </a:xfrm>
          <a:prstGeom prst="rect">
            <a:avLst/>
          </a:prstGeom>
        </p:spPr>
      </p:pic>
      <p:sp>
        <p:nvSpPr>
          <p:cNvPr id="6" name="TextBox 5"/>
          <p:cNvSpPr txBox="1"/>
          <p:nvPr/>
        </p:nvSpPr>
        <p:spPr>
          <a:xfrm>
            <a:off x="0" y="0"/>
            <a:ext cx="558800" cy="6858000"/>
          </a:xfrm>
          <a:prstGeom prst="rect">
            <a:avLst/>
          </a:prstGeom>
          <a:solidFill>
            <a:srgbClr val="C0504D"/>
          </a:solidFill>
        </p:spPr>
        <p:txBody>
          <a:bodyPr wrap="square" rtlCol="0">
            <a:spAutoFit/>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096" y="3374665"/>
            <a:ext cx="919291" cy="16692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788" y="5043902"/>
            <a:ext cx="1486107" cy="1562318"/>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3658674" y="3614215"/>
            <a:ext cx="1364615" cy="1190625"/>
          </a:xfrm>
          <a:prstGeom prst="rect">
            <a:avLst/>
          </a:prstGeom>
          <a:noFill/>
          <a:ln>
            <a:noFill/>
          </a:ln>
        </p:spPr>
      </p:pic>
      <p:pic>
        <p:nvPicPr>
          <p:cNvPr id="11" name="Picture 10"/>
          <p:cNvPicPr/>
          <p:nvPr/>
        </p:nvPicPr>
        <p:blipFill>
          <a:blip r:embed="rId7">
            <a:extLst>
              <a:ext uri="{28A0092B-C50C-407E-A947-70E740481C1C}">
                <a14:useLocalDpi xmlns:a14="http://schemas.microsoft.com/office/drawing/2010/main" val="0"/>
              </a:ext>
            </a:extLst>
          </a:blip>
          <a:srcRect/>
          <a:stretch>
            <a:fillRect/>
          </a:stretch>
        </p:blipFill>
        <p:spPr bwMode="auto">
          <a:xfrm rot="166123">
            <a:off x="7876181" y="5144272"/>
            <a:ext cx="1725930" cy="1631315"/>
          </a:xfrm>
          <a:prstGeom prst="rect">
            <a:avLst/>
          </a:prstGeom>
          <a:solidFill>
            <a:sysClr val="window" lastClr="FFFFFF">
              <a:lumMod val="100000"/>
              <a:lumOff val="0"/>
            </a:sysClr>
          </a:solidFill>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7755" y="3480536"/>
            <a:ext cx="1362265" cy="1228896"/>
          </a:xfrm>
          <a:prstGeom prst="rect">
            <a:avLst/>
          </a:prstGeom>
        </p:spPr>
      </p:pic>
    </p:spTree>
    <p:extLst>
      <p:ext uri="{BB962C8B-B14F-4D97-AF65-F5344CB8AC3E}">
        <p14:creationId xmlns:p14="http://schemas.microsoft.com/office/powerpoint/2010/main" val="386538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3EA33-D952-4436-8278-532B463A4F87}"/>
              </a:ext>
            </a:extLst>
          </p:cNvPr>
          <p:cNvSpPr txBox="1"/>
          <p:nvPr/>
        </p:nvSpPr>
        <p:spPr>
          <a:xfrm>
            <a:off x="2028825" y="1971675"/>
            <a:ext cx="79914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Arial"/>
              </a:rPr>
              <a:t>What are some ways you can advocate for yourself?</a:t>
            </a:r>
            <a:endParaRPr lang="en-US" sz="4400" dirty="0">
              <a:cs typeface="Calibri" panose="020F0502020204030204"/>
            </a:endParaRPr>
          </a:p>
        </p:txBody>
      </p:sp>
      <p:sp>
        <p:nvSpPr>
          <p:cNvPr id="4" name="TextBox 3">
            <a:extLst>
              <a:ext uri="{FF2B5EF4-FFF2-40B4-BE49-F238E27FC236}">
                <a16:creationId xmlns:a16="http://schemas.microsoft.com/office/drawing/2014/main" id="{BAC54A93-3684-460C-8B9D-B127A766A52D}"/>
              </a:ext>
            </a:extLst>
          </p:cNvPr>
          <p:cNvSpPr txBox="1"/>
          <p:nvPr/>
        </p:nvSpPr>
        <p:spPr>
          <a:xfrm>
            <a:off x="0" y="0"/>
            <a:ext cx="5969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407906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26" y="3860800"/>
            <a:ext cx="4305733" cy="2497631"/>
          </a:xfrm>
          <a:prstGeom prst="rect">
            <a:avLst/>
          </a:prstGeom>
        </p:spPr>
      </p:pic>
      <p:sp>
        <p:nvSpPr>
          <p:cNvPr id="2" name="Title 1"/>
          <p:cNvSpPr>
            <a:spLocks noGrp="1"/>
          </p:cNvSpPr>
          <p:nvPr>
            <p:ph type="title"/>
          </p:nvPr>
        </p:nvSpPr>
        <p:spPr>
          <a:xfrm>
            <a:off x="1141916" y="429097"/>
            <a:ext cx="10194925" cy="1325563"/>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When and Where to Be a Self-Advocate</a:t>
            </a:r>
          </a:p>
        </p:txBody>
      </p:sp>
      <p:sp>
        <p:nvSpPr>
          <p:cNvPr id="3" name="Content Placeholder 2"/>
          <p:cNvSpPr>
            <a:spLocks noGrp="1"/>
          </p:cNvSpPr>
          <p:nvPr>
            <p:ph idx="1"/>
          </p:nvPr>
        </p:nvSpPr>
        <p:spPr>
          <a:xfrm>
            <a:off x="1699634" y="2742487"/>
            <a:ext cx="10194925" cy="3476244"/>
          </a:xfrm>
        </p:spPr>
        <p:txBody>
          <a:bodyPr>
            <a:normAutofit fontScale="70000" lnSpcReduction="20000"/>
          </a:bodyPr>
          <a:lstStyle/>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Go to school where you want to</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Know about your political representative and vote for who you want to</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Live where you want to live</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Use the transportation that is best for you</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Spend time with who you want to spend time with</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Spend money on what you want to buy</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Work where you want to work</a:t>
            </a:r>
          </a:p>
          <a:p>
            <a:pPr>
              <a:buClrTx/>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 Be treated how you want to be treated</a:t>
            </a:r>
          </a:p>
          <a:p>
            <a:endParaRPr lang="en-US" dirty="0"/>
          </a:p>
        </p:txBody>
      </p:sp>
      <p:sp>
        <p:nvSpPr>
          <p:cNvPr id="4" name="TextBox 3"/>
          <p:cNvSpPr txBox="1"/>
          <p:nvPr/>
        </p:nvSpPr>
        <p:spPr>
          <a:xfrm>
            <a:off x="990600" y="1921721"/>
            <a:ext cx="10718800" cy="523220"/>
          </a:xfrm>
          <a:prstGeom prst="rect">
            <a:avLst/>
          </a:prstGeom>
          <a:noFill/>
        </p:spPr>
        <p:txBody>
          <a:bodyPr wrap="square" rtlCol="0" anchor="t">
            <a:spAutoFit/>
          </a:bodyPr>
          <a:lstStyle/>
          <a:p>
            <a:r>
              <a:rPr lang="en-US" sz="2800" b="1" dirty="0">
                <a:latin typeface="Arial"/>
                <a:cs typeface="Arial"/>
              </a:rPr>
              <a:t>You can advocate for yourself so that you can:</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0" y="0"/>
            <a:ext cx="5842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369656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F115-DD32-4080-AA06-D13EB7CC5B07}"/>
              </a:ext>
            </a:extLst>
          </p:cNvPr>
          <p:cNvSpPr txBox="1"/>
          <p:nvPr/>
        </p:nvSpPr>
        <p:spPr>
          <a:xfrm>
            <a:off x="1588770" y="2038350"/>
            <a:ext cx="955357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Arial"/>
                <a:cs typeface="Arial"/>
              </a:rPr>
              <a:t>What are some of your rights and responsibilities when it comes to your health care?</a:t>
            </a:r>
          </a:p>
        </p:txBody>
      </p:sp>
      <p:sp>
        <p:nvSpPr>
          <p:cNvPr id="4" name="TextBox 3">
            <a:extLst>
              <a:ext uri="{FF2B5EF4-FFF2-40B4-BE49-F238E27FC236}">
                <a16:creationId xmlns:a16="http://schemas.microsoft.com/office/drawing/2014/main" id="{A8424E4D-0A64-4583-B652-A20CFE53CA67}"/>
              </a:ext>
            </a:extLst>
          </p:cNvPr>
          <p:cNvSpPr txBox="1"/>
          <p:nvPr/>
        </p:nvSpPr>
        <p:spPr>
          <a:xfrm>
            <a:off x="0" y="0"/>
            <a:ext cx="6731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169114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724C-4B2D-4DA0-AC60-FD865A0659E7}"/>
              </a:ext>
            </a:extLst>
          </p:cNvPr>
          <p:cNvSpPr>
            <a:spLocks noGrp="1"/>
          </p:cNvSpPr>
          <p:nvPr>
            <p:ph type="title"/>
          </p:nvPr>
        </p:nvSpPr>
        <p:spPr>
          <a:xfrm>
            <a:off x="1158874" y="365125"/>
            <a:ext cx="10194925" cy="1325563"/>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Oregon Health Plan: </a:t>
            </a:r>
            <a:r>
              <a:rPr lang="en-US" b="1" u="sng" dirty="0">
                <a:solidFill>
                  <a:schemeClr val="tx1"/>
                </a:solidFill>
                <a:latin typeface="Arial" panose="020B0604020202020204" pitchFamily="34" charset="0"/>
                <a:cs typeface="Arial" panose="020B0604020202020204" pitchFamily="34" charset="0"/>
              </a:rPr>
              <a:t>Rights</a:t>
            </a:r>
            <a:r>
              <a:rPr lang="en-US" b="1" dirty="0">
                <a:solidFill>
                  <a:schemeClr val="tx1"/>
                </a:solidFill>
                <a:latin typeface="Arial" panose="020B0604020202020204" pitchFamily="34" charset="0"/>
                <a:cs typeface="Arial" panose="020B0604020202020204" pitchFamily="34" charset="0"/>
              </a:rPr>
              <a:t> and </a:t>
            </a:r>
          </a:p>
          <a:p>
            <a:r>
              <a:rPr lang="en-US" b="1" dirty="0">
                <a:solidFill>
                  <a:schemeClr val="tx1"/>
                </a:solidFill>
                <a:latin typeface="Arial" panose="020B0604020202020204" pitchFamily="34" charset="0"/>
                <a:cs typeface="Arial" panose="020B0604020202020204" pitchFamily="34" charset="0"/>
              </a:rPr>
              <a:t>Responsibilities</a:t>
            </a:r>
          </a:p>
          <a:p>
            <a:endParaRPr lang="en-US" sz="1050" dirty="0">
              <a:latin typeface="Arial"/>
              <a:cs typeface="Arial"/>
            </a:endParaRPr>
          </a:p>
        </p:txBody>
      </p:sp>
      <p:sp>
        <p:nvSpPr>
          <p:cNvPr id="3" name="Content Placeholder 2">
            <a:extLst>
              <a:ext uri="{FF2B5EF4-FFF2-40B4-BE49-F238E27FC236}">
                <a16:creationId xmlns:a16="http://schemas.microsoft.com/office/drawing/2014/main" id="{38406388-B48D-4792-A534-6E17CC393A46}"/>
              </a:ext>
            </a:extLst>
          </p:cNvPr>
          <p:cNvSpPr>
            <a:spLocks noGrp="1"/>
          </p:cNvSpPr>
          <p:nvPr>
            <p:ph sz="half" idx="1"/>
          </p:nvPr>
        </p:nvSpPr>
        <p:spPr>
          <a:xfrm>
            <a:off x="1265903" y="1810876"/>
            <a:ext cx="5181600" cy="4351338"/>
          </a:xfrm>
        </p:spPr>
        <p:txBody>
          <a:bodyPr vert="horz" lIns="91440" tIns="45720" rIns="91440" bIns="45720" rtlCol="0" anchor="t">
            <a:normAutofit/>
          </a:bodyPr>
          <a:lstStyle/>
          <a:p>
            <a:pPr marL="0" indent="0">
              <a:buNone/>
            </a:pPr>
            <a:r>
              <a:rPr lang="en-US" sz="3200" dirty="0">
                <a:solidFill>
                  <a:srgbClr val="C00000"/>
                </a:solidFill>
                <a:latin typeface="Arial" panose="020B0604020202020204" pitchFamily="34" charset="0"/>
                <a:cs typeface="Arial" panose="020B0604020202020204" pitchFamily="34" charset="0"/>
              </a:rPr>
              <a:t>YOUR RIGHTS:</a:t>
            </a:r>
            <a:endParaRPr lang="en-US" dirty="0">
              <a:solidFill>
                <a:srgbClr val="C00000"/>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2400" dirty="0">
                <a:solidFill>
                  <a:schemeClr val="tx1"/>
                </a:solidFill>
                <a:latin typeface="Arial"/>
                <a:cs typeface="Arial"/>
              </a:rPr>
              <a:t>Be treated with dignity, respect,          and consideration for privacy.</a:t>
            </a:r>
          </a:p>
          <a:p>
            <a:pPr lvl="0">
              <a:buClrTx/>
              <a:buFont typeface="Arial" panose="020B0604020202020204" pitchFamily="34" charset="0"/>
              <a:buChar char="•"/>
            </a:pPr>
            <a:r>
              <a:rPr lang="en-US" sz="2400" dirty="0">
                <a:solidFill>
                  <a:schemeClr val="tx1"/>
                </a:solidFill>
                <a:latin typeface="Arial"/>
                <a:cs typeface="Arial"/>
              </a:rPr>
              <a:t>Choose or change doctors.</a:t>
            </a:r>
          </a:p>
          <a:p>
            <a:pPr>
              <a:buClrTx/>
              <a:buFont typeface="Arial" panose="020B0604020202020204" pitchFamily="34" charset="0"/>
              <a:buChar char="•"/>
            </a:pPr>
            <a:r>
              <a:rPr lang="en-US" sz="2400" dirty="0">
                <a:solidFill>
                  <a:schemeClr val="tx1"/>
                </a:solidFill>
                <a:latin typeface="Arial"/>
                <a:cs typeface="Arial"/>
              </a:rPr>
              <a:t>Choose not to receive care.</a:t>
            </a:r>
          </a:p>
          <a:p>
            <a:pPr>
              <a:buClrTx/>
              <a:buFont typeface="Arial" panose="020B0604020202020204" pitchFamily="34" charset="0"/>
              <a:buChar char="•"/>
            </a:pPr>
            <a:r>
              <a:rPr lang="en-US" sz="2400" dirty="0">
                <a:solidFill>
                  <a:schemeClr val="tx1"/>
                </a:solidFill>
                <a:latin typeface="Arial"/>
                <a:cs typeface="Arial"/>
              </a:rPr>
              <a:t>Be involved and informed in creating a plan</a:t>
            </a:r>
            <a:endParaRPr lang="en-US" sz="2400" dirty="0">
              <a:solidFill>
                <a:schemeClr val="tx1"/>
              </a:solidFill>
              <a:latin typeface="Arial" panose="020B0604020202020204" pitchFamily="34" charset="0"/>
              <a:cs typeface="Arial" panose="020B0604020202020204" pitchFamily="34" charset="0"/>
            </a:endParaRPr>
          </a:p>
          <a:p>
            <a:pPr lvl="0">
              <a:buClrTx/>
              <a:buFont typeface="Arial" panose="020B0604020202020204" pitchFamily="34" charset="0"/>
              <a:buChar char="•"/>
            </a:pPr>
            <a:endParaRPr lang="en-US" dirty="0"/>
          </a:p>
          <a:p>
            <a:pPr>
              <a:buClrTx/>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575331" y="2390570"/>
            <a:ext cx="5307105" cy="4266471"/>
          </a:xfrm>
        </p:spPr>
        <p:txBody>
          <a:bodyPr vert="horz" lIns="0" tIns="45720" rIns="0" bIns="45720" rtlCol="0" anchor="t">
            <a:normAutofit/>
          </a:bodyPr>
          <a:lstStyle/>
          <a:p>
            <a:pPr>
              <a:buClrTx/>
              <a:buFont typeface="Arial" panose="020B0604020202020204" pitchFamily="34" charset="0"/>
              <a:buChar char="•"/>
            </a:pPr>
            <a:r>
              <a:rPr lang="en-US" sz="2400" dirty="0">
                <a:solidFill>
                  <a:schemeClr val="tx1"/>
                </a:solidFill>
                <a:latin typeface="Arial"/>
                <a:cs typeface="Arial"/>
              </a:rPr>
              <a:t>Have written materials explained in a way that you can understand.</a:t>
            </a:r>
            <a:endParaRPr lang="en-US" dirty="0">
              <a:cs typeface="Calibri" panose="020F0502020204030204"/>
            </a:endParaRPr>
          </a:p>
          <a:p>
            <a:pPr>
              <a:buClrTx/>
              <a:buFont typeface="Arial" panose="020B0604020202020204" pitchFamily="34" charset="0"/>
              <a:buChar char="•"/>
            </a:pPr>
            <a:r>
              <a:rPr lang="en-US" sz="2400" dirty="0">
                <a:solidFill>
                  <a:schemeClr val="tx1"/>
                </a:solidFill>
                <a:latin typeface="Arial"/>
                <a:cs typeface="Arial"/>
              </a:rPr>
              <a:t>Have a friend, family member, or support person with you during office visits.</a:t>
            </a:r>
            <a:endParaRPr lang="en-US" sz="2400" dirty="0">
              <a:solidFill>
                <a:schemeClr val="tx1"/>
              </a:solidFill>
              <a:ea typeface="+mn-lt"/>
              <a:cs typeface="+mn-lt"/>
            </a:endParaRPr>
          </a:p>
          <a:p>
            <a:pPr>
              <a:buClrTx/>
              <a:buFont typeface="Arial" panose="020B0604020202020204" pitchFamily="34" charset="0"/>
              <a:buChar char="•"/>
            </a:pPr>
            <a:r>
              <a:rPr lang="en-US" sz="2400" dirty="0">
                <a:solidFill>
                  <a:schemeClr val="tx1"/>
                </a:solidFill>
                <a:latin typeface="Arial"/>
                <a:cs typeface="Arial"/>
              </a:rPr>
              <a:t>Have access to urgent and emergency services 24 hours a day, 7 days a week.</a:t>
            </a:r>
            <a:endParaRPr lang="en-US" dirty="0">
              <a:solidFill>
                <a:schemeClr val="tx1"/>
              </a:solidFill>
              <a:cs typeface="Calibri" panose="020F0502020204030204"/>
            </a:endParaRPr>
          </a:p>
          <a:p>
            <a:pPr>
              <a:buFont typeface="Arial" panose="020B0604020202020204" pitchFamily="34" charset="0"/>
              <a:buChar char="•"/>
            </a:pPr>
            <a:endParaRPr lang="en-US" sz="2400" dirty="0">
              <a:solidFill>
                <a:schemeClr val="tx1"/>
              </a:solidFill>
              <a:latin typeface="Arial"/>
              <a:cs typeface="Arial"/>
            </a:endParaRPr>
          </a:p>
          <a:p>
            <a:endParaRPr lang="en-US" dirty="0">
              <a:cs typeface="Calibri" panose="020F0502020204030204"/>
            </a:endParaRPr>
          </a:p>
        </p:txBody>
      </p:sp>
      <p:sp>
        <p:nvSpPr>
          <p:cNvPr id="4" name="TextBox 3"/>
          <p:cNvSpPr txBox="1"/>
          <p:nvPr/>
        </p:nvSpPr>
        <p:spPr>
          <a:xfrm>
            <a:off x="0" y="0"/>
            <a:ext cx="6350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336473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724C-4B2D-4DA0-AC60-FD865A0659E7}"/>
              </a:ext>
            </a:extLst>
          </p:cNvPr>
          <p:cNvSpPr>
            <a:spLocks noGrp="1"/>
          </p:cNvSpPr>
          <p:nvPr>
            <p:ph type="title"/>
          </p:nvPr>
        </p:nvSpPr>
        <p:spPr>
          <a:xfrm>
            <a:off x="1158874" y="365125"/>
            <a:ext cx="10194925" cy="1325563"/>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Oregon Health Plan: Rights and </a:t>
            </a:r>
          </a:p>
          <a:p>
            <a:r>
              <a:rPr lang="en-US" b="1" u="sng" dirty="0">
                <a:solidFill>
                  <a:schemeClr val="tx1"/>
                </a:solidFill>
                <a:latin typeface="Arial" panose="020B0604020202020204" pitchFamily="34" charset="0"/>
                <a:cs typeface="Arial" panose="020B0604020202020204" pitchFamily="34" charset="0"/>
              </a:rPr>
              <a:t>Responsibilities</a:t>
            </a:r>
          </a:p>
          <a:p>
            <a:endParaRPr lang="en-US" sz="1050" dirty="0">
              <a:latin typeface="Arial"/>
              <a:cs typeface="Arial"/>
            </a:endParaRPr>
          </a:p>
        </p:txBody>
      </p:sp>
      <p:sp>
        <p:nvSpPr>
          <p:cNvPr id="3" name="Content Placeholder 2">
            <a:extLst>
              <a:ext uri="{FF2B5EF4-FFF2-40B4-BE49-F238E27FC236}">
                <a16:creationId xmlns:a16="http://schemas.microsoft.com/office/drawing/2014/main" id="{38406388-B48D-4792-A534-6E17CC393A46}"/>
              </a:ext>
            </a:extLst>
          </p:cNvPr>
          <p:cNvSpPr>
            <a:spLocks noGrp="1"/>
          </p:cNvSpPr>
          <p:nvPr>
            <p:ph sz="half" idx="1"/>
          </p:nvPr>
        </p:nvSpPr>
        <p:spPr>
          <a:xfrm>
            <a:off x="1158874" y="1827352"/>
            <a:ext cx="5324367" cy="4351338"/>
          </a:xfrm>
        </p:spPr>
        <p:txBody>
          <a:bodyPr vert="horz" lIns="91440" tIns="45720" rIns="91440" bIns="45720" rtlCol="0" anchor="t">
            <a:normAutofit/>
          </a:bodyPr>
          <a:lstStyle/>
          <a:p>
            <a:pPr marL="0" indent="0">
              <a:buNone/>
            </a:pPr>
            <a:r>
              <a:rPr lang="en-US" sz="3200" dirty="0">
                <a:solidFill>
                  <a:srgbClr val="C00000"/>
                </a:solidFill>
                <a:latin typeface="Arial" panose="020B0604020202020204" pitchFamily="34" charset="0"/>
                <a:cs typeface="Arial" panose="020B0604020202020204" pitchFamily="34" charset="0"/>
              </a:rPr>
              <a:t>YOUR RESPONSIBILITIES:</a:t>
            </a:r>
          </a:p>
          <a:p>
            <a:pPr>
              <a:buClrTx/>
              <a:buFont typeface="Arial" panose="020B0604020202020204" pitchFamily="34" charset="0"/>
              <a:buChar char="•"/>
            </a:pPr>
            <a:r>
              <a:rPr lang="en-US" sz="2400" dirty="0">
                <a:solidFill>
                  <a:schemeClr val="tx1"/>
                </a:solidFill>
                <a:latin typeface="Arial"/>
                <a:cs typeface="Arial"/>
              </a:rPr>
              <a:t>Choose a provider or clinic.</a:t>
            </a:r>
          </a:p>
          <a:p>
            <a:pPr>
              <a:buClrTx/>
              <a:buFont typeface="Arial" panose="020B0604020202020204" pitchFamily="34" charset="0"/>
              <a:buChar char="•"/>
            </a:pPr>
            <a:r>
              <a:rPr lang="en-US" sz="2400" dirty="0">
                <a:solidFill>
                  <a:schemeClr val="tx1"/>
                </a:solidFill>
                <a:latin typeface="Arial"/>
                <a:cs typeface="Arial"/>
              </a:rPr>
              <a:t>Treat all providers and their staff with respect.</a:t>
            </a:r>
          </a:p>
          <a:p>
            <a:pPr>
              <a:buClrTx/>
              <a:buFont typeface="Arial" panose="020B0604020202020204" pitchFamily="34" charset="0"/>
              <a:buChar char="•"/>
            </a:pPr>
            <a:r>
              <a:rPr lang="en-US" sz="2400" dirty="0">
                <a:solidFill>
                  <a:schemeClr val="tx1"/>
                </a:solidFill>
                <a:latin typeface="Arial"/>
                <a:cs typeface="Arial"/>
              </a:rPr>
              <a:t>Be on time for appointments.</a:t>
            </a:r>
          </a:p>
          <a:p>
            <a:pPr>
              <a:buClrTx/>
              <a:buFont typeface="Arial" panose="020B0604020202020204" pitchFamily="34" charset="0"/>
              <a:buChar char="•"/>
            </a:pPr>
            <a:r>
              <a:rPr lang="en-US" sz="2400" dirty="0">
                <a:solidFill>
                  <a:schemeClr val="tx1"/>
                </a:solidFill>
                <a:latin typeface="Arial"/>
                <a:cs typeface="Arial"/>
              </a:rPr>
              <a:t>Call in advance to cancel or if you will be late.</a:t>
            </a:r>
          </a:p>
          <a:p>
            <a:pPr>
              <a:buClrTx/>
              <a:buFont typeface="Arial" panose="020B0604020202020204" pitchFamily="34" charset="0"/>
              <a:buChar char="•"/>
            </a:pPr>
            <a:r>
              <a:rPr lang="en-US" sz="2400" dirty="0">
                <a:solidFill>
                  <a:schemeClr val="tx1"/>
                </a:solidFill>
                <a:latin typeface="Arial"/>
                <a:cs typeface="Arial"/>
              </a:rPr>
              <a:t>Set up your own doctor appointments.</a:t>
            </a:r>
          </a:p>
          <a:p>
            <a:endParaRPr lang="en-US" dirty="0">
              <a:cs typeface="Calibri"/>
            </a:endParaRPr>
          </a:p>
        </p:txBody>
      </p:sp>
      <p:sp>
        <p:nvSpPr>
          <p:cNvPr id="4" name="Content Placeholder 3">
            <a:extLst>
              <a:ext uri="{FF2B5EF4-FFF2-40B4-BE49-F238E27FC236}">
                <a16:creationId xmlns:a16="http://schemas.microsoft.com/office/drawing/2014/main" id="{2ECB0BD2-2486-4541-9225-38C83943F46E}"/>
              </a:ext>
            </a:extLst>
          </p:cNvPr>
          <p:cNvSpPr>
            <a:spLocks noGrp="1"/>
          </p:cNvSpPr>
          <p:nvPr>
            <p:ph sz="half" idx="2"/>
          </p:nvPr>
        </p:nvSpPr>
        <p:spPr>
          <a:xfrm>
            <a:off x="6483241" y="2395076"/>
            <a:ext cx="5181600" cy="4351338"/>
          </a:xfrm>
        </p:spPr>
        <p:txBody>
          <a:bodyPr vert="horz" lIns="91440" tIns="45720" rIns="91440" bIns="45720" rtlCol="0" anchor="t">
            <a:normAutofit/>
          </a:bodyPr>
          <a:lstStyle/>
          <a:p>
            <a:pPr>
              <a:buClrTx/>
              <a:buFont typeface="Arial" panose="020B0604020202020204" pitchFamily="34" charset="0"/>
              <a:buChar char="•"/>
            </a:pPr>
            <a:r>
              <a:rPr lang="en-US" sz="2400" dirty="0">
                <a:solidFill>
                  <a:schemeClr val="tx1"/>
                </a:solidFill>
                <a:latin typeface="Arial"/>
                <a:cs typeface="Arial"/>
              </a:rPr>
              <a:t>Use urgent care and emergency  services appropriately.</a:t>
            </a:r>
          </a:p>
          <a:p>
            <a:pPr>
              <a:buClrTx/>
              <a:buFont typeface="Arial" panose="020B0604020202020204" pitchFamily="34" charset="0"/>
              <a:buChar char="•"/>
            </a:pPr>
            <a:r>
              <a:rPr lang="en-US" sz="2400" dirty="0">
                <a:solidFill>
                  <a:schemeClr val="tx1"/>
                </a:solidFill>
                <a:latin typeface="Arial"/>
                <a:cs typeface="Arial"/>
              </a:rPr>
              <a:t>Give accurate information to your doctor.</a:t>
            </a:r>
          </a:p>
          <a:p>
            <a:pPr>
              <a:buClrTx/>
              <a:buFont typeface="Arial" panose="020B0604020202020204" pitchFamily="34" charset="0"/>
              <a:buChar char="•"/>
            </a:pPr>
            <a:r>
              <a:rPr lang="en-US" sz="2400" dirty="0">
                <a:solidFill>
                  <a:schemeClr val="tx1"/>
                </a:solidFill>
                <a:latin typeface="Arial"/>
                <a:cs typeface="Arial"/>
              </a:rPr>
              <a:t>Follow your doctor’s directions and seek help if you do not understand the directions.</a:t>
            </a:r>
          </a:p>
          <a:p>
            <a:endParaRPr lang="en-US" dirty="0">
              <a:cs typeface="Calibri"/>
            </a:endParaRPr>
          </a:p>
        </p:txBody>
      </p:sp>
      <p:sp>
        <p:nvSpPr>
          <p:cNvPr id="5" name="TextBox 4"/>
          <p:cNvSpPr txBox="1"/>
          <p:nvPr/>
        </p:nvSpPr>
        <p:spPr>
          <a:xfrm>
            <a:off x="0" y="0"/>
            <a:ext cx="673100" cy="6858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3511157729"/>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FFFFFF"/>
      </a:accent1>
      <a:accent2>
        <a:srgbClr val="FFFFFF"/>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4b8f2-51e6-46c7-99b2-18a0eb418749">
      <Terms xmlns="http://schemas.microsoft.com/office/infopath/2007/PartnerControls"/>
    </lcf76f155ced4ddcb4097134ff3c332f>
    <TaxCatchAll xmlns="30ac8771-3633-47ec-a9b5-4b670eaca3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5EDFA43DD7604B9EB811E6FB565032" ma:contentTypeVersion="16" ma:contentTypeDescription="Create a new document." ma:contentTypeScope="" ma:versionID="d0c6bc4b0fdd0d99366b9fd009bff995">
  <xsd:schema xmlns:xsd="http://www.w3.org/2001/XMLSchema" xmlns:xs="http://www.w3.org/2001/XMLSchema" xmlns:p="http://schemas.microsoft.com/office/2006/metadata/properties" xmlns:ns2="e894b8f2-51e6-46c7-99b2-18a0eb418749" xmlns:ns3="30ac8771-3633-47ec-a9b5-4b670eaca35c" targetNamespace="http://schemas.microsoft.com/office/2006/metadata/properties" ma:root="true" ma:fieldsID="17f067b8c62795a33035ab49e27905f3" ns2:_="" ns3:_="">
    <xsd:import namespace="e894b8f2-51e6-46c7-99b2-18a0eb418749"/>
    <xsd:import namespace="30ac8771-3633-47ec-a9b5-4b670eaca3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b8f2-51e6-46c7-99b2-18a0eb418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ac8771-3633-47ec-a9b5-4b670eaca35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8a6029-763f-4d6e-b9c5-3c364ee04dac}" ma:internalName="TaxCatchAll" ma:showField="CatchAllData" ma:web="30ac8771-3633-47ec-a9b5-4b670eaca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6503C-505E-4A66-ABF1-22619AFACA1F}">
  <ds:schemaRefs>
    <ds:schemaRef ds:uri="http://schemas.microsoft.com/sharepoint/v3/contenttype/forms"/>
  </ds:schemaRefs>
</ds:datastoreItem>
</file>

<file path=customXml/itemProps2.xml><?xml version="1.0" encoding="utf-8"?>
<ds:datastoreItem xmlns:ds="http://schemas.openxmlformats.org/officeDocument/2006/customXml" ds:itemID="{A8C91BCE-F419-40A9-B2F9-17DC1991DD40}">
  <ds:schemaRefs>
    <ds:schemaRef ds:uri="http://schemas.microsoft.com/office/2006/metadata/properties"/>
    <ds:schemaRef ds:uri="http://schemas.microsoft.com/office/infopath/2007/PartnerControls"/>
    <ds:schemaRef ds:uri="e894b8f2-51e6-46c7-99b2-18a0eb418749"/>
    <ds:schemaRef ds:uri="30ac8771-3633-47ec-a9b5-4b670eaca35c"/>
  </ds:schemaRefs>
</ds:datastoreItem>
</file>

<file path=customXml/itemProps3.xml><?xml version="1.0" encoding="utf-8"?>
<ds:datastoreItem xmlns:ds="http://schemas.openxmlformats.org/officeDocument/2006/customXml" ds:itemID="{CC8CA339-3730-497F-A6FE-DD1484F91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b8f2-51e6-46c7-99b2-18a0eb418749"/>
    <ds:schemaRef ds:uri="30ac8771-3633-47ec-a9b5-4b670eaca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909</TotalTime>
  <Words>629</Words>
  <Application>Microsoft Office PowerPoint</Application>
  <PresentationFormat>Widescreen</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 Being a Self-Advocate</vt:lpstr>
      <vt:lpstr>What does it mean to be a  self-advocate?</vt:lpstr>
      <vt:lpstr>Being a self-advocate</vt:lpstr>
      <vt:lpstr>Who Can Be a Self-Advocate?</vt:lpstr>
      <vt:lpstr>PowerPoint Presentation</vt:lpstr>
      <vt:lpstr>When and Where to Be a Self-Advocate</vt:lpstr>
      <vt:lpstr>PowerPoint Presentation</vt:lpstr>
      <vt:lpstr>Oregon Health Plan: Rights and  Responsibilities </vt:lpstr>
      <vt:lpstr>Oregon Health Plan: Rights and  Responsibilities </vt:lpstr>
      <vt:lpstr>What Did I Learn? </vt:lpstr>
      <vt:lpstr>Self-Advocacy and Health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Taylor</dc:creator>
  <cp:lastModifiedBy>Erin Taylor</cp:lastModifiedBy>
  <cp:revision>231</cp:revision>
  <dcterms:created xsi:type="dcterms:W3CDTF">2013-07-15T20:26:40Z</dcterms:created>
  <dcterms:modified xsi:type="dcterms:W3CDTF">2022-10-14T17:04:48Z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0x010100405EDFA43DD7604B9EB811E6FB565032</vt:lpwstr>
  </property>
</Properties>
</file>