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3"/>
  </p:sldMasterIdLst>
  <p:notesMasterIdLst>
    <p:notesMasterId r:id="rId50"/>
  </p:notesMasterIdLst>
  <p:sldIdLst>
    <p:sldId id="256" r:id="rId4"/>
    <p:sldId id="293" r:id="rId5"/>
    <p:sldId id="319" r:id="rId6"/>
    <p:sldId id="259" r:id="rId7"/>
    <p:sldId id="325" r:id="rId8"/>
    <p:sldId id="315" r:id="rId9"/>
    <p:sldId id="278" r:id="rId10"/>
    <p:sldId id="307" r:id="rId11"/>
    <p:sldId id="263" r:id="rId12"/>
    <p:sldId id="316" r:id="rId13"/>
    <p:sldId id="267" r:id="rId14"/>
    <p:sldId id="285" r:id="rId15"/>
    <p:sldId id="272" r:id="rId16"/>
    <p:sldId id="290" r:id="rId17"/>
    <p:sldId id="291" r:id="rId18"/>
    <p:sldId id="320" r:id="rId19"/>
    <p:sldId id="321" r:id="rId20"/>
    <p:sldId id="305" r:id="rId21"/>
    <p:sldId id="273" r:id="rId22"/>
    <p:sldId id="281" r:id="rId23"/>
    <p:sldId id="283" r:id="rId24"/>
    <p:sldId id="323" r:id="rId25"/>
    <p:sldId id="286" r:id="rId26"/>
    <p:sldId id="287" r:id="rId27"/>
    <p:sldId id="274" r:id="rId28"/>
    <p:sldId id="297" r:id="rId29"/>
    <p:sldId id="298" r:id="rId30"/>
    <p:sldId id="299" r:id="rId31"/>
    <p:sldId id="300" r:id="rId32"/>
    <p:sldId id="275" r:id="rId33"/>
    <p:sldId id="308" r:id="rId34"/>
    <p:sldId id="309" r:id="rId35"/>
    <p:sldId id="276" r:id="rId36"/>
    <p:sldId id="295" r:id="rId37"/>
    <p:sldId id="296" r:id="rId38"/>
    <p:sldId id="277" r:id="rId39"/>
    <p:sldId id="301" r:id="rId40"/>
    <p:sldId id="302" r:id="rId41"/>
    <p:sldId id="317" r:id="rId42"/>
    <p:sldId id="318" r:id="rId43"/>
    <p:sldId id="310" r:id="rId44"/>
    <p:sldId id="294" r:id="rId45"/>
    <p:sldId id="269" r:id="rId46"/>
    <p:sldId id="324" r:id="rId47"/>
    <p:sldId id="314" r:id="rId48"/>
    <p:sldId id="292"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D952E20-096E-3741-97E1-D150535D8815}">
          <p14:sldIdLst>
            <p14:sldId id="256"/>
            <p14:sldId id="293"/>
            <p14:sldId id="319"/>
          </p14:sldIdLst>
        </p14:section>
        <p14:section name="DOJ rule on web and mobile accessibility (April 2024)" id="{9A8641F7-AA38-B043-A4D4-0F2F8B51723B}">
          <p14:sldIdLst>
            <p14:sldId id="259"/>
            <p14:sldId id="325"/>
            <p14:sldId id="315"/>
            <p14:sldId id="278"/>
          </p14:sldIdLst>
        </p14:section>
        <p14:section name="Introduction to web accessibility" id="{3F2D891E-1B06-D248-BE4E-F9F2F98D2BD8}">
          <p14:sldIdLst>
            <p14:sldId id="307"/>
            <p14:sldId id="263"/>
          </p14:sldIdLst>
        </p14:section>
        <p14:section name="Accessibility practices overview" id="{44D1C90C-1ED0-F742-9AA4-6FC38700AB6F}">
          <p14:sldIdLst>
            <p14:sldId id="316"/>
            <p14:sldId id="267"/>
            <p14:sldId id="285"/>
          </p14:sldIdLst>
        </p14:section>
        <p14:section name="Video and audio" id="{D818B4A0-EA78-2149-8A3B-F6672AB541D6}">
          <p14:sldIdLst>
            <p14:sldId id="272"/>
            <p14:sldId id="290"/>
            <p14:sldId id="291"/>
            <p14:sldId id="320"/>
            <p14:sldId id="321"/>
          </p14:sldIdLst>
        </p14:section>
        <p14:section name="Screen reader demo" id="{C701D05D-9979-F147-B42D-E4CC9A14B45E}">
          <p14:sldIdLst>
            <p14:sldId id="305"/>
          </p14:sldIdLst>
        </p14:section>
        <p14:section name="Color" id="{1CBCBA48-CC58-0243-83EC-DD3511329144}">
          <p14:sldIdLst>
            <p14:sldId id="273"/>
            <p14:sldId id="281"/>
            <p14:sldId id="283"/>
            <p14:sldId id="323"/>
            <p14:sldId id="286"/>
            <p14:sldId id="287"/>
          </p14:sldIdLst>
        </p14:section>
        <p14:section name="Headings" id="{75885966-FB00-6948-B777-6753B4181B73}">
          <p14:sldIdLst>
            <p14:sldId id="274"/>
            <p14:sldId id="297"/>
            <p14:sldId id="298"/>
            <p14:sldId id="299"/>
            <p14:sldId id="300"/>
          </p14:sldIdLst>
        </p14:section>
        <p14:section name="Images" id="{52723764-C501-A940-BE6F-BAD2102F4823}">
          <p14:sldIdLst>
            <p14:sldId id="275"/>
            <p14:sldId id="308"/>
            <p14:sldId id="309"/>
          </p14:sldIdLst>
        </p14:section>
        <p14:section name="Links" id="{D7D2AD59-6945-124E-9BD0-92AE056F2906}">
          <p14:sldIdLst>
            <p14:sldId id="276"/>
            <p14:sldId id="295"/>
            <p14:sldId id="296"/>
          </p14:sldIdLst>
        </p14:section>
        <p14:section name="Lists and tables" id="{7B4C2A56-6B28-614E-B64B-990D087FDE71}">
          <p14:sldIdLst>
            <p14:sldId id="277"/>
            <p14:sldId id="301"/>
            <p14:sldId id="302"/>
            <p14:sldId id="317"/>
            <p14:sldId id="318"/>
          </p14:sldIdLst>
        </p14:section>
        <p14:section name="A few other recommendations" id="{BC0F4853-17CA-8B46-B83F-9BE65C0527C4}">
          <p14:sldIdLst>
            <p14:sldId id="310"/>
            <p14:sldId id="294"/>
          </p14:sldIdLst>
        </p14:section>
        <p14:section name="Next steps" id="{3347D70F-A3AC-1B45-8ADC-AC280EAC7F8C}">
          <p14:sldIdLst>
            <p14:sldId id="269"/>
            <p14:sldId id="324"/>
            <p14:sldId id="314"/>
          </p14:sldIdLst>
        </p14:section>
        <p14:section name="References and resources" id="{8DF19833-53F7-A045-96E1-D43751D9AD11}">
          <p14:sldIdLst>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B7"/>
    <a:srgbClr val="FC4242"/>
    <a:srgbClr val="4698CA"/>
    <a:srgbClr val="EE2737"/>
    <a:srgbClr val="BBFAF2"/>
    <a:srgbClr val="545859"/>
    <a:srgbClr val="FFC72C"/>
    <a:srgbClr val="64A70B"/>
    <a:srgbClr val="759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B461F-81F6-B391-C0E9-2499C4518C53}" v="605" dt="2024-12-06T19:05:54.977"/>
    <p1510:client id="{5B4A8810-4436-7F3F-B96D-82DF923916FB}" v="29" dt="2024-12-06T19:10:56.374"/>
    <p1510:client id="{702010D0-E94F-AF60-0131-EC2DFBF962E2}" v="373" dt="2024-12-04T22:00:17.709"/>
    <p1510:client id="{782A9085-E404-4CCB-1457-60944B8D9B3A}" v="77" dt="2024-12-06T00:25:13.360"/>
    <p1510:client id="{96401CCF-9377-BE19-351B-7F2267A7054D}" v="111" dt="2024-12-06T18:46:30.363"/>
    <p1510:client id="{C500F065-6342-22F7-E58D-C41AFF5EAADA}" v="278" dt="2024-12-06T00:18:32.342"/>
    <p1510:client id="{D3972A56-CF4A-5D5A-7550-8001432EF9BA}" v="151" dt="2024-12-04T21:42:47.954"/>
    <p1510:client id="{D84A97C5-5FEF-0CC5-B570-3D4702782A24}" v="53" dt="2024-12-04T21:18:41.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08" autoAdjust="0"/>
  </p:normalViewPr>
  <p:slideViewPr>
    <p:cSldViewPr snapToGrid="0">
      <p:cViewPr varScale="1">
        <p:scale>
          <a:sx n="65" d="100"/>
          <a:sy n="65" d="100"/>
        </p:scale>
        <p:origin x="13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0D3F2-E8BD-8143-B34E-374C7C42C5BF}"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D5CD2-7AAB-AF49-BD01-0096C07A422A}" type="slidenum">
              <a:rPr lang="en-US" smtClean="0"/>
              <a:t>‹#›</a:t>
            </a:fld>
            <a:endParaRPr lang="en-US"/>
          </a:p>
        </p:txBody>
      </p:sp>
    </p:spTree>
    <p:extLst>
      <p:ext uri="{BB962C8B-B14F-4D97-AF65-F5344CB8AC3E}">
        <p14:creationId xmlns:p14="http://schemas.microsoft.com/office/powerpoint/2010/main" val="266341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kai.ohsu.edu/portal/site/AR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a.gov/topics/intro-to-ad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w3.org/TR/WCAG2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Today I will be introducing you to Digital Accessibility of online content. I'm Justi </a:t>
            </a:r>
            <a:r>
              <a:rPr lang="en-US" err="1"/>
              <a:t>Echeles</a:t>
            </a:r>
            <a:r>
              <a:rPr lang="en-US"/>
              <a:t>, the </a:t>
            </a:r>
            <a:r>
              <a:rPr lang="en-US" err="1"/>
              <a:t>accessiblity</a:t>
            </a:r>
            <a:r>
              <a:rPr lang="en-US"/>
              <a:t> specialist for the Teaching and Learning Center, presenting with Laura Scott. This presentation was adapted from my colleague Laura Scott, so credit and thanks to Laura.</a:t>
            </a:r>
          </a:p>
          <a:p>
            <a:r>
              <a:rPr lang="en-US"/>
              <a:t>So first, How many of you know something about digital accessibility? You can raise a hand, unmute yourself and speak, or write in the chat.</a:t>
            </a:r>
          </a:p>
          <a:p>
            <a:r>
              <a:rPr lang="en-US"/>
              <a:t>(Comment on responses). Also, just a caution that this is not a very "active learning" presentation, but please feel free to ask questions or communicate in chat.</a:t>
            </a:r>
          </a:p>
          <a:p>
            <a:endParaRPr lang="en-US"/>
          </a:p>
        </p:txBody>
      </p:sp>
      <p:sp>
        <p:nvSpPr>
          <p:cNvPr id="4" name="Slide Number Placeholder 3"/>
          <p:cNvSpPr>
            <a:spLocks noGrp="1"/>
          </p:cNvSpPr>
          <p:nvPr>
            <p:ph type="sldNum" sz="quarter" idx="5"/>
          </p:nvPr>
        </p:nvSpPr>
        <p:spPr/>
        <p:txBody>
          <a:bodyPr/>
          <a:lstStyle/>
          <a:p>
            <a:fld id="{29ED5CD2-7AAB-AF49-BD01-0096C07A422A}" type="slidenum">
              <a:rPr lang="en-US" smtClean="0"/>
              <a:t>1</a:t>
            </a:fld>
            <a:endParaRPr lang="en-US"/>
          </a:p>
        </p:txBody>
      </p:sp>
    </p:spTree>
    <p:extLst>
      <p:ext uri="{BB962C8B-B14F-4D97-AF65-F5344CB8AC3E}">
        <p14:creationId xmlns:p14="http://schemas.microsoft.com/office/powerpoint/2010/main" val="75417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going to mention ARC, the online Accessibility Resource Center, a lot today, and take you on a quick walkthrough of the site at the end of this presentation. I recommend that you bookmark it. It won’t show up in your list of Sakai sites because it’s public, so bookmarking in your browser is the best way! The accessibility practices we talk about today are all addressed in ARC, with step-by-step instructions. </a:t>
            </a:r>
          </a:p>
          <a:p>
            <a:endParaRPr lang="en-US"/>
          </a:p>
          <a:p>
            <a:r>
              <a:rPr lang="en-US"/>
              <a:t>ARC: </a:t>
            </a:r>
            <a:r>
              <a:rPr lang="en-US">
                <a:hlinkClick r:id="rId3"/>
              </a:rPr>
              <a:t>sakai.ohsu.edu/portal/site/ARC/</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701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next section is organized around an acronym that might be helpful. This was shared by Dr. Tolu Noah on LinkedIn. Her acronym to help faculty is CHILL, which stands for (color, headings, images, links, and lists). This mostly applies to documents and online content, but we want to capture our multimedia component too, as many of us use videos in our online courses.</a:t>
            </a:r>
          </a:p>
        </p:txBody>
      </p:sp>
      <p:sp>
        <p:nvSpPr>
          <p:cNvPr id="4" name="Slide Number Placeholder 3"/>
          <p:cNvSpPr>
            <a:spLocks noGrp="1"/>
          </p:cNvSpPr>
          <p:nvPr>
            <p:ph type="sldNum" sz="quarter" idx="5"/>
          </p:nvPr>
        </p:nvSpPr>
        <p:spPr/>
        <p:txBody>
          <a:bodyPr/>
          <a:lstStyle/>
          <a:p>
            <a:fld id="{29ED5CD2-7AAB-AF49-BD01-0096C07A422A}" type="slidenum">
              <a:rPr lang="en-US" smtClean="0"/>
              <a:t>11</a:t>
            </a:fld>
            <a:endParaRPr lang="en-US"/>
          </a:p>
        </p:txBody>
      </p:sp>
    </p:spTree>
    <p:extLst>
      <p:ext uri="{BB962C8B-B14F-4D97-AF65-F5344CB8AC3E}">
        <p14:creationId xmlns:p14="http://schemas.microsoft.com/office/powerpoint/2010/main" val="351930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our adaptation is V-CHILL – very chill. I’m sure that’s exactly how you’re feeling about this right now. (LOL). The V part stands for video and audio, which is where we’re going to start.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733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Transcripts and/or closed captions are absolutely necessary for learners who are deaf or hard of hearing, but they benefit all learners. Students use them to focus, learn complex medical vocabulary, search for topics, use transcripts as study guides. They also benefit second-language English learners. </a:t>
            </a:r>
          </a:p>
          <a:p>
            <a:endParaRPr lang="en-US"/>
          </a:p>
          <a:p>
            <a:r>
              <a:rPr lang="en-US"/>
              <a:t>If it’s a video of just what’s called a “talking head” with no other visual information, or just audio like a podcast, then a transcript is fine. Otherwise though, both the transcript and captions are required.</a:t>
            </a:r>
          </a:p>
        </p:txBody>
      </p:sp>
      <p:sp>
        <p:nvSpPr>
          <p:cNvPr id="4" name="Slide Number Placeholder 3"/>
          <p:cNvSpPr>
            <a:spLocks noGrp="1"/>
          </p:cNvSpPr>
          <p:nvPr>
            <p:ph type="sldNum" sz="quarter" idx="5"/>
          </p:nvPr>
        </p:nvSpPr>
        <p:spPr/>
        <p:txBody>
          <a:bodyPr/>
          <a:lstStyle/>
          <a:p>
            <a:fld id="{29ED5CD2-7AAB-AF49-BD01-0096C07A422A}" type="slidenum">
              <a:rPr lang="en-US" smtClean="0"/>
              <a:t>13</a:t>
            </a:fld>
            <a:endParaRPr lang="en-US"/>
          </a:p>
        </p:txBody>
      </p:sp>
    </p:spTree>
    <p:extLst>
      <p:ext uri="{BB962C8B-B14F-4D97-AF65-F5344CB8AC3E}">
        <p14:creationId xmlns:p14="http://schemas.microsoft.com/office/powerpoint/2010/main" val="82621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At OHSU, we use Echo360 to host videos. All videos uploaded to Echo will have transcripts automatically created via ASR (automatic speech recognition).</a:t>
            </a:r>
          </a:p>
          <a:p>
            <a:pPr marL="171450" indent="-171450">
              <a:buFont typeface="Arial" panose="020B0604020202020204" pitchFamily="34" charset="0"/>
              <a:buChar char="•"/>
            </a:pPr>
            <a:r>
              <a:rPr lang="en-US"/>
              <a:t>ASR transcripts are about 90% accurate, not enough to meet accessibility standards, which require 99% accuracy.</a:t>
            </a:r>
          </a:p>
          <a:p>
            <a:pPr marL="171450" indent="-171450">
              <a:buFont typeface="Arial" panose="020B0604020202020204" pitchFamily="34" charset="0"/>
              <a:buChar char="•"/>
            </a:pPr>
            <a:r>
              <a:rPr lang="en-US"/>
              <a:t>Transcripts should be edited for accuracy in Echo.</a:t>
            </a:r>
          </a:p>
          <a:p>
            <a:r>
              <a:rPr lang="en-US"/>
              <a:t>If you use videos from other sources (like YouTube or Vimeo) please make sure they have captions before you include them in your course. If they don't have captions but this is the best video ever and there's nothing else like it, please reach out and we'll work on how to make it accessible through an alternate format.</a:t>
            </a:r>
          </a:p>
        </p:txBody>
      </p:sp>
      <p:sp>
        <p:nvSpPr>
          <p:cNvPr id="4" name="Slide Number Placeholder 3"/>
          <p:cNvSpPr>
            <a:spLocks noGrp="1"/>
          </p:cNvSpPr>
          <p:nvPr>
            <p:ph type="sldNum" sz="quarter" idx="5"/>
          </p:nvPr>
        </p:nvSpPr>
        <p:spPr/>
        <p:txBody>
          <a:bodyPr/>
          <a:lstStyle/>
          <a:p>
            <a:fld id="{29ED5CD2-7AAB-AF49-BD01-0096C07A422A}" type="slidenum">
              <a:rPr lang="en-US" smtClean="0"/>
              <a:t>14</a:t>
            </a:fld>
            <a:endParaRPr lang="en-US"/>
          </a:p>
        </p:txBody>
      </p:sp>
    </p:spTree>
    <p:extLst>
      <p:ext uri="{BB962C8B-B14F-4D97-AF65-F5344CB8AC3E}">
        <p14:creationId xmlns:p14="http://schemas.microsoft.com/office/powerpoint/2010/main" val="12900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won’t go into details, but just want to show you what the editing window looks like in Echo. </a:t>
            </a:r>
          </a:p>
          <a:p>
            <a:r>
              <a:rPr lang="en-US"/>
              <a:t>First, you'll click the Edit Transcript button.</a:t>
            </a:r>
          </a:p>
        </p:txBody>
      </p:sp>
      <p:sp>
        <p:nvSpPr>
          <p:cNvPr id="4" name="Slide Number Placeholder 3"/>
          <p:cNvSpPr>
            <a:spLocks noGrp="1"/>
          </p:cNvSpPr>
          <p:nvPr>
            <p:ph type="sldNum" sz="quarter" idx="5"/>
          </p:nvPr>
        </p:nvSpPr>
        <p:spPr/>
        <p:txBody>
          <a:bodyPr/>
          <a:lstStyle/>
          <a:p>
            <a:fld id="{29ED5CD2-7AAB-AF49-BD01-0096C07A422A}" type="slidenum">
              <a:rPr lang="en-US" smtClean="0"/>
              <a:t>15</a:t>
            </a:fld>
            <a:endParaRPr lang="en-US"/>
          </a:p>
        </p:txBody>
      </p:sp>
    </p:spTree>
    <p:extLst>
      <p:ext uri="{BB962C8B-B14F-4D97-AF65-F5344CB8AC3E}">
        <p14:creationId xmlns:p14="http://schemas.microsoft.com/office/powerpoint/2010/main" val="168686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click "edit transcript“, you can edit and when finished, click “Save as new version.” There is no simple "Save" button. If you want to save along the way, you just have to use the Save as New Version option.</a:t>
            </a:r>
          </a:p>
          <a:p>
            <a:r>
              <a:rPr lang="en-US"/>
              <a:t>Once you've edited everything for accuracy, you can change the confidence to 99%.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667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Once you’ve saved, you’ll be out of the edit mode.</a:t>
            </a:r>
          </a:p>
          <a:p>
            <a:pPr marL="228600" indent="-228600">
              <a:buAutoNum type="arabicPeriod"/>
            </a:pPr>
            <a:r>
              <a:rPr lang="en-US"/>
              <a:t>Then, it’s just one click - Apply to CC – to add the closed captions. And then you're done!</a:t>
            </a:r>
          </a:p>
          <a:p>
            <a:pPr marL="228600" indent="-228600">
              <a:buAutoNum type="arabicPeriod"/>
            </a:pPr>
            <a:r>
              <a:rPr lang="en-US"/>
              <a:t>There are also Edit Transcript instructions in the Captions and Transcripts section of ARC.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278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transition into accessibility practices related to text and images (things that aren't primarily audiovisual). These practices apply to all kinds of content and documents: Word, PowerPoint, Sakai (our LMS), other sites... </a:t>
            </a:r>
          </a:p>
          <a:p>
            <a:r>
              <a:rPr lang="en-US"/>
              <a:t>We'll watch from 0:00- 3:22 (end at: </a:t>
            </a:r>
            <a:r>
              <a:rPr lang="en-US" b="1"/>
              <a:t>For all these elements…).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578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 of our V-CHILL is for color.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518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ED5CD2-7AAB-AF49-BD01-0096C07A422A}" type="slidenum">
              <a:rPr lang="en-US" smtClean="0"/>
              <a:t>2</a:t>
            </a:fld>
            <a:endParaRPr lang="en-US"/>
          </a:p>
        </p:txBody>
      </p:sp>
    </p:spTree>
    <p:extLst>
      <p:ext uri="{BB962C8B-B14F-4D97-AF65-F5344CB8AC3E}">
        <p14:creationId xmlns:p14="http://schemas.microsoft.com/office/powerpoint/2010/main" val="306764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high enough color contrast is really important for learners who are low-vision or colorblind. Even for sighted people, there are certain color combinations that might make your eyes hurt or make the words "shake." </a:t>
            </a:r>
          </a:p>
          <a:p>
            <a:r>
              <a:rPr lang="en-US"/>
              <a:t>Let's just take a look at a few examples and see if you can guess which one meets the requirements for color contrast. </a:t>
            </a:r>
          </a:p>
          <a:p>
            <a:r>
              <a:rPr lang="en-US"/>
              <a:t>For me (Laura), the second set of examples is "easiest" to tell which two do not meet. But the third row is a bit more challenging. When creating this, I knew that option 9 would meet, but I wasn't sure about 7 and 8. And as it turns out, they don't meet the WCAG standards. Just an example of how, for sighted people, we might think we can tell when something has good contrast... but we might not always be able to! Which is why... (next slide)</a:t>
            </a:r>
          </a:p>
          <a:p>
            <a:endParaRPr lang="en-US"/>
          </a:p>
        </p:txBody>
      </p:sp>
      <p:sp>
        <p:nvSpPr>
          <p:cNvPr id="4" name="Slide Number Placeholder 3"/>
          <p:cNvSpPr>
            <a:spLocks noGrp="1"/>
          </p:cNvSpPr>
          <p:nvPr>
            <p:ph type="sldNum" sz="quarter" idx="5"/>
          </p:nvPr>
        </p:nvSpPr>
        <p:spPr/>
        <p:txBody>
          <a:bodyPr/>
          <a:lstStyle/>
          <a:p>
            <a:fld id="{29ED5CD2-7AAB-AF49-BD01-0096C07A422A}" type="slidenum">
              <a:rPr lang="en-US" smtClean="0"/>
              <a:t>20</a:t>
            </a:fld>
            <a:endParaRPr lang="en-US"/>
          </a:p>
        </p:txBody>
      </p:sp>
    </p:spTree>
    <p:extLst>
      <p:ext uri="{BB962C8B-B14F-4D97-AF65-F5344CB8AC3E}">
        <p14:creationId xmlns:p14="http://schemas.microsoft.com/office/powerpoint/2010/main" val="191296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So what can we do? Here are some recommendations related to color contrast.</a:t>
            </a:r>
          </a:p>
        </p:txBody>
      </p:sp>
      <p:sp>
        <p:nvSpPr>
          <p:cNvPr id="4" name="Slide Number Placeholder 3"/>
          <p:cNvSpPr>
            <a:spLocks noGrp="1"/>
          </p:cNvSpPr>
          <p:nvPr>
            <p:ph type="sldNum" sz="quarter" idx="5"/>
          </p:nvPr>
        </p:nvSpPr>
        <p:spPr/>
        <p:txBody>
          <a:bodyPr/>
          <a:lstStyle/>
          <a:p>
            <a:fld id="{29ED5CD2-7AAB-AF49-BD01-0096C07A422A}" type="slidenum">
              <a:rPr lang="en-US" smtClean="0"/>
              <a:t>21</a:t>
            </a:fld>
            <a:endParaRPr lang="en-US"/>
          </a:p>
        </p:txBody>
      </p:sp>
    </p:spTree>
    <p:extLst>
      <p:ext uri="{BB962C8B-B14F-4D97-AF65-F5344CB8AC3E}">
        <p14:creationId xmlns:p14="http://schemas.microsoft.com/office/powerpoint/2010/main" val="2528750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Here's what the </a:t>
            </a:r>
            <a:r>
              <a:rPr lang="en-US" err="1"/>
              <a:t>WebAIM</a:t>
            </a:r>
            <a:r>
              <a:rPr lang="en-US"/>
              <a:t> checker looks like. You can just click Color Picker and then click the dropper and hover over the color for both the foreground color and the background color. It will let you know if it passes AA standard for either normal text or large text.</a:t>
            </a:r>
          </a:p>
        </p:txBody>
      </p:sp>
      <p:sp>
        <p:nvSpPr>
          <p:cNvPr id="4" name="Slide Number Placeholder 3"/>
          <p:cNvSpPr>
            <a:spLocks noGrp="1"/>
          </p:cNvSpPr>
          <p:nvPr>
            <p:ph type="sldNum" sz="quarter" idx="5"/>
          </p:nvPr>
        </p:nvSpPr>
        <p:spPr/>
        <p:txBody>
          <a:bodyPr/>
          <a:lstStyle/>
          <a:p>
            <a:fld id="{29ED5CD2-7AAB-AF49-BD01-0096C07A422A}" type="slidenum">
              <a:rPr lang="en-US" smtClean="0"/>
              <a:t>22</a:t>
            </a:fld>
            <a:endParaRPr lang="en-US"/>
          </a:p>
        </p:txBody>
      </p:sp>
    </p:spTree>
    <p:extLst>
      <p:ext uri="{BB962C8B-B14F-4D97-AF65-F5344CB8AC3E}">
        <p14:creationId xmlns:p14="http://schemas.microsoft.com/office/powerpoint/2010/main" val="312471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our second color principle. What's wrong with this text? The color red is the only indicator of meaning here. For a learner who is blind or colorblind, they wouldn't be able to get this information about which readings in the list are required. Screen readers don't always read color.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0221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can we do instead? Just have a list/section that says "required" and a list/section that says "optional.” </a:t>
            </a:r>
            <a:endParaRPr lang="en-US">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5626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we'll talk about H for headings. This is important for screen readers, but it also helps organize your content for neurodivergent students and really, all your learners.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39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heading styles in Word. You can typically find them in the Home tab, and there are defaults, but you can change the styles. The outline that pops up on the left is an example of how heading styles benefit everyone; it basically creates a table of contents.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1849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Sections in Sakai are Heading 3 by default, so it’s best to stick with h3, h4, h5 in Sakai.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899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go into Sakai and put in h4 and h5. You have to go into the HTML code by clicking "source." Then, change your &lt;h3&gt;s (for example) to &lt;/h4&gt;s.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2341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PPT, there are no Heading styles. Instead…</a:t>
            </a:r>
          </a:p>
          <a:p>
            <a:r>
              <a:rPr lang="en-US"/>
              <a:t>If you don't want a title to appear on a slide while you're presenting, you can create a hidden title. You can make it the same color as the background or drag it off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858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8174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I is for images.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4751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Alt text is the text description of an image to be read by screen readers or other assistive technologies. </a:t>
            </a:r>
          </a:p>
          <a:p>
            <a:pPr>
              <a:defRPr/>
            </a:pPr>
            <a:r>
              <a:rPr lang="en-US"/>
              <a:t>Let's take a look at this image from match day from OHSU Now as an example. PPT auto-generated this alt text: “A group of people standing in a room." I mean, it's not </a:t>
            </a:r>
            <a:r>
              <a:rPr lang="en-US" i="1" err="1"/>
              <a:t>not</a:t>
            </a:r>
            <a:r>
              <a:rPr lang="en-US" i="1"/>
              <a:t> </a:t>
            </a:r>
            <a:r>
              <a:rPr lang="en-US"/>
              <a:t>true... but it certainly doesn't capture what we probably want this image to communicate. Here are some examples of how we could write alt text…</a:t>
            </a:r>
          </a:p>
          <a:p>
            <a:pPr>
              <a:defRPr/>
            </a:pPr>
            <a:r>
              <a:rPr lang="en-US"/>
              <a:t>How do we write alt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Clear and descriptive: What is important about this image? What do you want it to convey?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Brief: 150 characters or 1-2 sentences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Any text in the image should be in the alt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the image is a link, alt text should be where it will take them, like the name of the article or web page or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450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infographic is linked in the same OHSU Now post. The article includes this data as well as a link to an additional data document. </a:t>
            </a:r>
          </a:p>
          <a:p>
            <a:endParaRPr lang="en-US"/>
          </a:p>
          <a:p>
            <a:r>
              <a:rPr lang="en-US"/>
              <a:t>If you have a complex image, like this infographic (also from match day!), you will need a short alt tag stating what the image is. That’s because you will write a long description that has all the information in the image. (I didn't write out a full description here, but there are some good examples in ARC.) </a:t>
            </a:r>
          </a:p>
          <a:p>
            <a:r>
              <a:rPr lang="en-US"/>
              <a:t>You can put the description right below or next to the image, but you can also share where the accessible version or description can be found. For example, you could link to a page with text or opens a Word document. </a:t>
            </a:r>
          </a:p>
          <a:p>
            <a:endParaRPr lang="en-US"/>
          </a:p>
          <a:p>
            <a:r>
              <a:rPr lang="en-US"/>
              <a:t>Long description of the complex image:</a:t>
            </a:r>
          </a:p>
          <a:p>
            <a:endParaRPr lang="en-US"/>
          </a:p>
          <a:p>
            <a:pPr>
              <a:lnSpc>
                <a:spcPct val="120000"/>
              </a:lnSpc>
            </a:pPr>
            <a:r>
              <a:rPr lang="en-US"/>
              <a:t>OHSU School of Medicine: Match Day 2024</a:t>
            </a:r>
          </a:p>
          <a:p>
            <a:pPr>
              <a:lnSpc>
                <a:spcPct val="120000"/>
              </a:lnSpc>
            </a:pPr>
            <a:endParaRPr lang="en-US"/>
          </a:p>
          <a:p>
            <a:pPr marL="285750">
              <a:lnSpc>
                <a:spcPct val="120000"/>
              </a:lnSpc>
              <a:buFont typeface="Arial"/>
              <a:buChar char="•"/>
            </a:pPr>
            <a:r>
              <a:rPr lang="en-US"/>
              <a:t>99% placement rate</a:t>
            </a:r>
          </a:p>
          <a:p>
            <a:pPr marL="285750">
              <a:lnSpc>
                <a:spcPct val="120000"/>
              </a:lnSpc>
              <a:buFont typeface="Arial"/>
              <a:buChar char="•"/>
            </a:pPr>
            <a:r>
              <a:rPr lang="en-US"/>
              <a:t>Graduates will be training in 24 different specialties across 20 states!</a:t>
            </a:r>
          </a:p>
          <a:p>
            <a:pPr marL="285750">
              <a:lnSpc>
                <a:spcPct val="120000"/>
              </a:lnSpc>
              <a:buFont typeface="Arial"/>
              <a:buChar char="•"/>
            </a:pPr>
            <a:r>
              <a:rPr lang="en-US"/>
              <a:t>Top specialties</a:t>
            </a:r>
          </a:p>
          <a:p>
            <a:pPr marL="560070" lvl="1" indent="-171450">
              <a:lnSpc>
                <a:spcPct val="120000"/>
              </a:lnSpc>
              <a:buFont typeface="Arial,Sans-Serif"/>
              <a:buChar char="•"/>
            </a:pPr>
            <a:r>
              <a:rPr lang="en-US"/>
              <a:t>Internal medicine: 18%</a:t>
            </a:r>
          </a:p>
          <a:p>
            <a:pPr marL="560070" lvl="1" indent="-171450">
              <a:lnSpc>
                <a:spcPct val="120000"/>
              </a:lnSpc>
              <a:buFont typeface="Arial,Sans-Serif"/>
              <a:buChar char="•"/>
            </a:pPr>
            <a:r>
              <a:rPr lang="en-US"/>
              <a:t>Family medicine: 16%</a:t>
            </a:r>
          </a:p>
          <a:p>
            <a:pPr marL="560070" lvl="1" indent="-171450">
              <a:lnSpc>
                <a:spcPct val="120000"/>
              </a:lnSpc>
              <a:buFont typeface="Arial,Sans-Serif"/>
              <a:buChar char="•"/>
            </a:pPr>
            <a:r>
              <a:rPr lang="en-US"/>
              <a:t>Pediatrics: 11%</a:t>
            </a:r>
          </a:p>
          <a:p>
            <a:pPr marL="560070" lvl="1" indent="-171450">
              <a:lnSpc>
                <a:spcPct val="120000"/>
              </a:lnSpc>
              <a:buFont typeface="Arial,Sans-Serif"/>
              <a:buChar char="•"/>
            </a:pPr>
            <a:r>
              <a:rPr lang="en-US"/>
              <a:t>Emergency medicine: 10%</a:t>
            </a:r>
          </a:p>
          <a:p>
            <a:pPr marL="560070" lvl="1" indent="-171450">
              <a:lnSpc>
                <a:spcPct val="120000"/>
              </a:lnSpc>
              <a:buFont typeface="Arial,Sans-Serif"/>
              <a:buChar char="•"/>
            </a:pPr>
            <a:r>
              <a:rPr lang="en-US"/>
              <a:t>Anesthesiology: 10%</a:t>
            </a:r>
          </a:p>
          <a:p>
            <a:pPr marL="560070" lvl="1">
              <a:lnSpc>
                <a:spcPct val="120000"/>
              </a:lnSpc>
              <a:buFont typeface="Arial,Sans-Serif"/>
              <a:buChar char="•"/>
            </a:pPr>
            <a:endParaRPr lang="en-US"/>
          </a:p>
          <a:p>
            <a:pPr marL="285750">
              <a:lnSpc>
                <a:spcPct val="120000"/>
              </a:lnSpc>
              <a:buFont typeface="Arial,Sans-Serif"/>
              <a:buChar char="•"/>
            </a:pPr>
            <a:r>
              <a:rPr lang="en-US"/>
              <a:t>Top states outside of Oregon</a:t>
            </a:r>
          </a:p>
          <a:p>
            <a:pPr marL="560070" lvl="1" indent="-171450">
              <a:lnSpc>
                <a:spcPct val="120000"/>
              </a:lnSpc>
              <a:buFont typeface="Arial,Sans-Serif"/>
              <a:buChar char="•"/>
            </a:pPr>
            <a:r>
              <a:rPr lang="en-US"/>
              <a:t>California: 20%</a:t>
            </a:r>
          </a:p>
          <a:p>
            <a:pPr marL="560070" lvl="1" indent="-171450">
              <a:lnSpc>
                <a:spcPct val="120000"/>
              </a:lnSpc>
              <a:buFont typeface="Arial,Sans-Serif"/>
              <a:buChar char="•"/>
            </a:pPr>
            <a:r>
              <a:rPr lang="en-US"/>
              <a:t>Washington: 11%</a:t>
            </a:r>
          </a:p>
          <a:p>
            <a:pPr marL="560070" lvl="1" indent="-171450">
              <a:lnSpc>
                <a:spcPct val="120000"/>
              </a:lnSpc>
              <a:buFont typeface="Arial,Sans-Serif"/>
              <a:buChar char="•"/>
            </a:pPr>
            <a:r>
              <a:rPr lang="en-US"/>
              <a:t>New York: 4%</a:t>
            </a:r>
          </a:p>
          <a:p>
            <a:pPr marL="560070" lvl="1">
              <a:lnSpc>
                <a:spcPct val="120000"/>
              </a:lnSpc>
            </a:pPr>
            <a:endParaRPr lang="en-US"/>
          </a:p>
          <a:p>
            <a:pPr marL="285750">
              <a:lnSpc>
                <a:spcPct val="120000"/>
              </a:lnSpc>
              <a:buFont typeface="Arial"/>
              <a:buChar char="•"/>
            </a:pPr>
            <a:r>
              <a:rPr lang="en-US"/>
              <a:t>131 students will begin their residencies in July</a:t>
            </a:r>
          </a:p>
          <a:p>
            <a:pPr marL="285750">
              <a:lnSpc>
                <a:spcPct val="120000"/>
              </a:lnSpc>
              <a:buFont typeface="Arial"/>
              <a:buChar char="•"/>
            </a:pPr>
            <a:r>
              <a:rPr lang="en-US"/>
              <a:t>45% entering fields that lead to primary care</a:t>
            </a:r>
          </a:p>
          <a:p>
            <a:pPr marL="285750">
              <a:lnSpc>
                <a:spcPct val="120000"/>
              </a:lnSpc>
              <a:buFont typeface="Arial"/>
              <a:buChar char="•"/>
            </a:pPr>
            <a:endParaRPr lang="en-US"/>
          </a:p>
          <a:p>
            <a:pPr marL="285750">
              <a:lnSpc>
                <a:spcPct val="120000"/>
              </a:lnSpc>
              <a:buFont typeface="Arial"/>
              <a:buChar char="•"/>
            </a:pPr>
            <a:r>
              <a:rPr lang="en-US"/>
              <a:t>Geographic distribution</a:t>
            </a:r>
          </a:p>
          <a:p>
            <a:pPr marL="560070" lvl="1" indent="-171450">
              <a:lnSpc>
                <a:spcPct val="120000"/>
              </a:lnSpc>
              <a:buFont typeface="Arial,Sans-Serif"/>
              <a:buChar char="•"/>
            </a:pPr>
            <a:r>
              <a:rPr lang="en-US"/>
              <a:t>Western region: 73%</a:t>
            </a:r>
          </a:p>
          <a:p>
            <a:pPr marL="560070" lvl="1" indent="-171450">
              <a:lnSpc>
                <a:spcPct val="120000"/>
              </a:lnSpc>
              <a:buFont typeface="Arial,Sans-Serif"/>
              <a:buChar char="•"/>
            </a:pPr>
            <a:r>
              <a:rPr lang="en-US"/>
              <a:t>Central region: 5%</a:t>
            </a:r>
          </a:p>
          <a:p>
            <a:pPr marL="560070" lvl="1" indent="-171450">
              <a:lnSpc>
                <a:spcPct val="120000"/>
              </a:lnSpc>
              <a:buFont typeface="Arial,Sans-Serif"/>
              <a:buChar char="•"/>
            </a:pPr>
            <a:r>
              <a:rPr lang="en-US"/>
              <a:t>Southern region: 6%</a:t>
            </a:r>
          </a:p>
          <a:p>
            <a:pPr marL="560070" lvl="1" indent="-171450">
              <a:lnSpc>
                <a:spcPct val="120000"/>
              </a:lnSpc>
              <a:buFont typeface="Arial,Sans-Serif"/>
              <a:buChar char="•"/>
            </a:pPr>
            <a:r>
              <a:rPr lang="en-US"/>
              <a:t>Northeastern region: 16%</a:t>
            </a:r>
          </a:p>
          <a:p>
            <a:pPr marL="560070" lvl="1">
              <a:lnSpc>
                <a:spcPct val="120000"/>
              </a:lnSpc>
            </a:pPr>
            <a:endParaRPr lang="en-US"/>
          </a:p>
          <a:p>
            <a:pPr marL="285750">
              <a:lnSpc>
                <a:spcPct val="120000"/>
              </a:lnSpc>
              <a:buFont typeface="Arial"/>
              <a:buChar char="•"/>
            </a:pPr>
            <a:r>
              <a:rPr lang="en-US"/>
              <a:t>Of OHSU's 132 fourth-year medical students, 86% completed their medical school classes a quarter early</a:t>
            </a:r>
          </a:p>
          <a:p>
            <a:pPr marL="285750">
              <a:lnSpc>
                <a:spcPct val="120000"/>
              </a:lnSpc>
              <a:buFont typeface="Arial"/>
              <a:buChar char="•"/>
            </a:pPr>
            <a:r>
              <a:rPr lang="en-US"/>
              <a:t>34% in Oregon, including 28% staying at OHSU</a:t>
            </a:r>
          </a:p>
          <a:p>
            <a:pPr marL="285750">
              <a:lnSpc>
                <a:spcPct val="120000"/>
              </a:lnSpc>
              <a:buFont typeface="Arial"/>
              <a:buChar char="•"/>
            </a:pPr>
            <a:r>
              <a:rPr lang="en-US"/>
              <a:t>Learn more about Match Day (add link)</a:t>
            </a:r>
          </a:p>
          <a:p>
            <a:pPr marL="285750">
              <a:lnSpc>
                <a:spcPct val="120000"/>
              </a:lnSpc>
              <a:buFont typeface="Arial"/>
              <a:buChar char="•"/>
            </a:pPr>
            <a:endParaRPr lang="en-US"/>
          </a:p>
          <a:p>
            <a:pPr marL="285750">
              <a:lnSpc>
                <a:spcPct val="120000"/>
              </a:lnSpc>
              <a:buFont typeface="Arial"/>
              <a:buChar char="•"/>
            </a:pPr>
            <a:r>
              <a:rPr lang="en-US"/>
              <a:t>Learn more about Match Day (with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888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 is for links! We have two link practices.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948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write descriptive text for your links. Avoid full URLs because a screen reader will read this whole link letter by letter and that impacts the experience of the user. Also avoid non-descriptive links like "click here." This is because when someone uses a screen reader, just like they can scan from heading to heading, they can also scan from link to link in the document. If they are all named "link" or "click here," the user won't be able to find what they're looking for.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5538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get Sakai Help Desk tickets for this! Sometimes an instructor uses underlining for emphasis, but learners may contact us to say that a link in their course is broken. Because it's underlined, it seems like it should be a link, so use something else, like bold font, for emphasis.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1251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last letter is L for lists and tables.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0488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You've probably used bullets and numbers in list format in Word before, but here they are. The icons are in the tool bar. In Word or PPT, a hyphen or number will autformat to a list style. What you don't want to do is to use a number or an emoji or another non-formatted symbol in place of a bullet point or numbered list style.</a:t>
            </a:r>
          </a:p>
        </p:txBody>
      </p:sp>
      <p:sp>
        <p:nvSpPr>
          <p:cNvPr id="4" name="Slide Number Placeholder 3"/>
          <p:cNvSpPr>
            <a:spLocks noGrp="1"/>
          </p:cNvSpPr>
          <p:nvPr>
            <p:ph type="sldNum" sz="quarter" idx="5"/>
          </p:nvPr>
        </p:nvSpPr>
        <p:spPr/>
        <p:txBody>
          <a:bodyPr/>
          <a:lstStyle/>
          <a:p>
            <a:fld id="{29ED5CD2-7AAB-AF49-BD01-0096C07A422A}" type="slidenum">
              <a:rPr lang="en-US" smtClean="0"/>
              <a:t>37</a:t>
            </a:fld>
            <a:endParaRPr lang="en-US"/>
          </a:p>
        </p:txBody>
      </p:sp>
    </p:spTree>
    <p:extLst>
      <p:ext uri="{BB962C8B-B14F-4D97-AF65-F5344CB8AC3E}">
        <p14:creationId xmlns:p14="http://schemas.microsoft.com/office/powerpoint/2010/main" val="246422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it is in Sakai... very similar! But note that Sakai does not autoformat. If you want to make a list with numbers or bullets, you need to select this from the toolbar.</a:t>
            </a:r>
          </a:p>
        </p:txBody>
      </p:sp>
      <p:sp>
        <p:nvSpPr>
          <p:cNvPr id="4" name="Slide Number Placeholder 3"/>
          <p:cNvSpPr>
            <a:spLocks noGrp="1"/>
          </p:cNvSpPr>
          <p:nvPr>
            <p:ph type="sldNum" sz="quarter" idx="5"/>
          </p:nvPr>
        </p:nvSpPr>
        <p:spPr/>
        <p:txBody>
          <a:bodyPr/>
          <a:lstStyle/>
          <a:p>
            <a:fld id="{29ED5CD2-7AAB-AF49-BD01-0096C07A422A}" type="slidenum">
              <a:rPr lang="en-US" smtClean="0"/>
              <a:t>38</a:t>
            </a:fld>
            <a:endParaRPr lang="en-US"/>
          </a:p>
        </p:txBody>
      </p:sp>
    </p:spTree>
    <p:extLst>
      <p:ext uri="{BB962C8B-B14F-4D97-AF65-F5344CB8AC3E}">
        <p14:creationId xmlns:p14="http://schemas.microsoft.com/office/powerpoint/2010/main" val="2900535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tables! Yay! We're almost done. </a:t>
            </a:r>
          </a:p>
          <a:p>
            <a:r>
              <a:rPr lang="en-US" dirty="0"/>
              <a:t>The first thing we want to do is to avoid split and merged cells. As we saw in the demo with Mark, when you navigate to a cell in a table, a screen reader will tell you the label for that column. If the cells are split or merged or have more than one header row, the screen reader isn't going to be able to read this and it will be confusing for the person trying to navigate the table. </a:t>
            </a:r>
          </a:p>
          <a:p>
            <a:r>
              <a:rPr lang="en-US" dirty="0"/>
              <a:t>The best thing you can do is to make your table simple. If it's complex consider organizing it differently, like using multiple tables. You could also consider whether a table is the best way to communicate the information. </a:t>
            </a:r>
            <a:r>
              <a:rPr lang="en-US"/>
              <a:t>Sometimes, a list is just as effective.</a:t>
            </a:r>
          </a:p>
        </p:txBody>
      </p:sp>
      <p:sp>
        <p:nvSpPr>
          <p:cNvPr id="4" name="Slide Number Placeholder 3"/>
          <p:cNvSpPr>
            <a:spLocks noGrp="1"/>
          </p:cNvSpPr>
          <p:nvPr>
            <p:ph type="sldNum" sz="quarter" idx="5"/>
          </p:nvPr>
        </p:nvSpPr>
        <p:spPr/>
        <p:txBody>
          <a:bodyPr/>
          <a:lstStyle/>
          <a:p>
            <a:fld id="{29ED5CD2-7AAB-AF49-BD01-0096C07A422A}" type="slidenum">
              <a:rPr lang="en-US" smtClean="0"/>
              <a:t>39</a:t>
            </a:fld>
            <a:endParaRPr lang="en-US"/>
          </a:p>
        </p:txBody>
      </p:sp>
    </p:spTree>
    <p:extLst>
      <p:ext uri="{BB962C8B-B14F-4D97-AF65-F5344CB8AC3E}">
        <p14:creationId xmlns:p14="http://schemas.microsoft.com/office/powerpoint/2010/main" val="4600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698CA"/>
              </a:solidFill>
            </a:endParaRPr>
          </a:p>
          <a:p>
            <a:pPr>
              <a:defRPr/>
            </a:pPr>
            <a:r>
              <a:rPr lang="en-US">
                <a:solidFill>
                  <a:srgbClr val="000000"/>
                </a:solidFill>
              </a:rPr>
              <a:t>First, because it's the right thing to do! Accessibility is an important part of inclusive and equitable teaching, and so much is online now. Even if you're teaching in person or in a clinical setting, it's likely that you'll communicate with learners and post or share materials online. Prioritizing accessibility shows that we want to support them all equitably.</a:t>
            </a:r>
          </a:p>
        </p:txBody>
      </p:sp>
      <p:sp>
        <p:nvSpPr>
          <p:cNvPr id="4" name="Slide Number Placeholder 3"/>
          <p:cNvSpPr>
            <a:spLocks noGrp="1"/>
          </p:cNvSpPr>
          <p:nvPr>
            <p:ph type="sldNum" sz="quarter" idx="5"/>
          </p:nvPr>
        </p:nvSpPr>
        <p:spPr/>
        <p:txBody>
          <a:bodyPr/>
          <a:lstStyle/>
          <a:p>
            <a:fld id="{29ED5CD2-7AAB-AF49-BD01-0096C07A422A}" type="slidenum">
              <a:rPr lang="en-US" smtClean="0"/>
              <a:t>4</a:t>
            </a:fld>
            <a:endParaRPr lang="en-US"/>
          </a:p>
        </p:txBody>
      </p:sp>
    </p:spTree>
    <p:extLst>
      <p:ext uri="{BB962C8B-B14F-4D97-AF65-F5344CB8AC3E}">
        <p14:creationId xmlns:p14="http://schemas.microsoft.com/office/powerpoint/2010/main" val="2826308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your table accessible, make sure to mark the header row; in Word and PowerPoint this is a default, but it's always good to double check. In Word, adjust settings to repeat header row onto the next page. </a:t>
            </a:r>
          </a:p>
          <a:p>
            <a:r>
              <a:rPr lang="en-US"/>
              <a:t>Also, only use tables for organizing information, not for formatting images or text.</a:t>
            </a:r>
          </a:p>
        </p:txBody>
      </p:sp>
      <p:sp>
        <p:nvSpPr>
          <p:cNvPr id="4" name="Slide Number Placeholder 3"/>
          <p:cNvSpPr>
            <a:spLocks noGrp="1"/>
          </p:cNvSpPr>
          <p:nvPr>
            <p:ph type="sldNum" sz="quarter" idx="5"/>
          </p:nvPr>
        </p:nvSpPr>
        <p:spPr/>
        <p:txBody>
          <a:bodyPr/>
          <a:lstStyle/>
          <a:p>
            <a:fld id="{29ED5CD2-7AAB-AF49-BD01-0096C07A422A}" type="slidenum">
              <a:rPr lang="en-US" smtClean="0"/>
              <a:t>40</a:t>
            </a:fld>
            <a:endParaRPr lang="en-US"/>
          </a:p>
        </p:txBody>
      </p:sp>
    </p:spTree>
    <p:extLst>
      <p:ext uri="{BB962C8B-B14F-4D97-AF65-F5344CB8AC3E}">
        <p14:creationId xmlns:p14="http://schemas.microsoft.com/office/powerpoint/2010/main" val="3439843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a few final things! These are general recommendations. :) </a:t>
            </a:r>
          </a:p>
        </p:txBody>
      </p:sp>
      <p:sp>
        <p:nvSpPr>
          <p:cNvPr id="4" name="Slide Number Placeholder 3"/>
          <p:cNvSpPr>
            <a:spLocks noGrp="1"/>
          </p:cNvSpPr>
          <p:nvPr>
            <p:ph type="sldNum" sz="quarter" idx="5"/>
          </p:nvPr>
        </p:nvSpPr>
        <p:spPr/>
        <p:txBody>
          <a:bodyPr/>
          <a:lstStyle/>
          <a:p>
            <a:fld id="{29ED5CD2-7AAB-AF49-BD01-0096C07A422A}" type="slidenum">
              <a:rPr lang="en-US" smtClean="0"/>
              <a:t>41</a:t>
            </a:fld>
            <a:endParaRPr lang="en-US"/>
          </a:p>
        </p:txBody>
      </p:sp>
    </p:spTree>
    <p:extLst>
      <p:ext uri="{BB962C8B-B14F-4D97-AF65-F5344CB8AC3E}">
        <p14:creationId xmlns:p14="http://schemas.microsoft.com/office/powerpoint/2010/main" val="1936066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have time, we can do a brief review of the basic principles. What practices do you remember from the presentation about each 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5664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I will edit the transcript/captions for my first video in my upcoming winter course. Or, I will run the PPT accessibility checker on one of my PPTs to see what I need to pay the most attention to. Or, I will familiarize myself with ARC.</a:t>
            </a:r>
          </a:p>
        </p:txBody>
      </p:sp>
      <p:sp>
        <p:nvSpPr>
          <p:cNvPr id="4" name="Slide Number Placeholder 3"/>
          <p:cNvSpPr>
            <a:spLocks noGrp="1"/>
          </p:cNvSpPr>
          <p:nvPr>
            <p:ph type="sldNum" sz="quarter" idx="5"/>
          </p:nvPr>
        </p:nvSpPr>
        <p:spPr/>
        <p:txBody>
          <a:bodyPr/>
          <a:lstStyle/>
          <a:p>
            <a:fld id="{29ED5CD2-7AAB-AF49-BD01-0096C07A422A}" type="slidenum">
              <a:rPr lang="en-US" smtClean="0"/>
              <a:t>43</a:t>
            </a:fld>
            <a:endParaRPr lang="en-US"/>
          </a:p>
        </p:txBody>
      </p:sp>
    </p:spTree>
    <p:extLst>
      <p:ext uri="{BB962C8B-B14F-4D97-AF65-F5344CB8AC3E}">
        <p14:creationId xmlns:p14="http://schemas.microsoft.com/office/powerpoint/2010/main" val="1223942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ED5CD2-7AAB-AF49-BD01-0096C07A422A}" type="slidenum">
              <a:rPr lang="en-US" smtClean="0"/>
              <a:t>44</a:t>
            </a:fld>
            <a:endParaRPr lang="en-US"/>
          </a:p>
        </p:txBody>
      </p:sp>
    </p:spTree>
    <p:extLst>
      <p:ext uri="{BB962C8B-B14F-4D97-AF65-F5344CB8AC3E}">
        <p14:creationId xmlns:p14="http://schemas.microsoft.com/office/powerpoint/2010/main" val="3881362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great! We made it. Once again, ARC has detailed instructions and screenshots for making online content accessible.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3401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ED5CD2-7AAB-AF49-BD01-0096C07A422A}" type="slidenum">
              <a:rPr lang="en-US" smtClean="0"/>
              <a:t>46</a:t>
            </a:fld>
            <a:endParaRPr lang="en-US"/>
          </a:p>
        </p:txBody>
      </p:sp>
    </p:spTree>
    <p:extLst>
      <p:ext uri="{BB962C8B-B14F-4D97-AF65-F5344CB8AC3E}">
        <p14:creationId xmlns:p14="http://schemas.microsoft.com/office/powerpoint/2010/main" val="1685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second reason is that it's required by law.  Accessibility has long been a priority for web developers and folks designing and teaching online courses. In the past, the necessity of digital accessibility was certainly </a:t>
            </a:r>
            <a:r>
              <a:rPr lang="en-US" i="1"/>
              <a:t>implied </a:t>
            </a:r>
            <a:r>
              <a:rPr lang="en-US"/>
              <a:t>by the legislation but there were some gray areas to it. In April 2024, a new rule, Subpart H in Title II, was approved that specifically addresses web and mobile accessibility.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U.S. Department of Justice. (n.d.). </a:t>
            </a:r>
            <a:r>
              <a:rPr lang="en-US" sz="1200" i="1"/>
              <a:t>Introduction to the Americans with Disabilities Act</a:t>
            </a:r>
            <a:r>
              <a:rPr lang="en-US" i="1">
                <a:solidFill>
                  <a:srgbClr val="000000"/>
                </a:solidFill>
              </a:rPr>
              <a:t>.</a:t>
            </a:r>
            <a:r>
              <a:rPr lang="en-US" sz="1200">
                <a:solidFill>
                  <a:srgbClr val="FFFFFF"/>
                </a:solidFill>
              </a:rPr>
              <a:t> </a:t>
            </a:r>
            <a:r>
              <a:rPr lang="en-US" sz="1200">
                <a:solidFill>
                  <a:srgbClr val="4698CA"/>
                </a:solidFill>
                <a:hlinkClick r:id="rId3">
                  <a:extLst>
                    <a:ext uri="{A12FA001-AC4F-418D-AE19-62706E023703}">
                      <ahyp:hlinkClr xmlns:ahyp="http://schemas.microsoft.com/office/drawing/2018/hyperlinkcolor" val="tx"/>
                    </a:ext>
                  </a:extLst>
                </a:hlinkClick>
              </a:rPr>
              <a:t>https://www.ada.gov/topics/intro-to-ada/</a:t>
            </a:r>
            <a:endParaRPr lang="en-US" sz="1200">
              <a:solidFill>
                <a:srgbClr val="4698C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4698CA"/>
              </a:solidFill>
            </a:endParaRPr>
          </a:p>
          <a:p>
            <a:r>
              <a:rPr lang="en-US"/>
              <a:t>What does this rule require? Well, it requires web content for state and local governments and services, including online course content, to be fully accessible by April 2026. In terms of how we comply, the standard is WCAG 2.1 AA. WCAG stands for Web Content Accessibility Guidelines. These guidelines require web content to be perceivable, operable, understandable, and robust. You do not need to read through WCAG unless you’re keen to do so. </a:t>
            </a:r>
          </a:p>
          <a:p>
            <a:endParaRPr lang="en-US"/>
          </a:p>
          <a:p>
            <a:pPr>
              <a:defRPr/>
            </a:pPr>
            <a:r>
              <a:rPr lang="en-US" sz="1200"/>
              <a:t>World Wide Web Consortium (WC3). (2023, September 21). </a:t>
            </a:r>
            <a:r>
              <a:rPr lang="en-US" sz="1200" i="1"/>
              <a:t>Web content accessibility guidelines (WCAG) 2.1 </a:t>
            </a:r>
            <a:r>
              <a:rPr lang="en-US" sz="1200"/>
              <a:t>(A. Kirkpatrick, J. O’Connor, A. Campbell, &amp; M. Cooper, Eds.).</a:t>
            </a:r>
            <a:r>
              <a:rPr lang="en-US"/>
              <a:t> </a:t>
            </a:r>
            <a:r>
              <a:rPr lang="en-US">
                <a:hlinkClick r:id="rId4"/>
              </a:rPr>
              <a:t>https://www.w3.org/TR/WCAG21/</a:t>
            </a:r>
            <a:endParaRPr lang="en-US">
              <a:solidFill>
                <a:srgbClr val="4698CA"/>
              </a:solidFill>
            </a:endParaRPr>
          </a:p>
          <a:p>
            <a:pPr>
              <a:defRPr/>
            </a:pPr>
            <a:endParaRPr lang="en-US"/>
          </a:p>
          <a:p>
            <a:pPr>
              <a:defRPr/>
            </a:pPr>
            <a:r>
              <a:rPr lang="en-US"/>
              <a:t>Just for reference: </a:t>
            </a:r>
          </a:p>
          <a:p>
            <a:pPr>
              <a:defRPr/>
            </a:pPr>
            <a:r>
              <a:rPr lang="en-US"/>
              <a:t>The ADA is the federal law that prohibits discrimination against people with disabilities.</a:t>
            </a:r>
          </a:p>
          <a:p>
            <a:pPr marL="171450" indent="-171450">
              <a:buFont typeface="Arial,Sans-Serif"/>
              <a:buChar char="•"/>
            </a:pPr>
            <a:r>
              <a:rPr lang="en-US">
                <a:solidFill>
                  <a:srgbClr val="000000"/>
                </a:solidFill>
              </a:rPr>
              <a:t>Title I – employment;</a:t>
            </a:r>
          </a:p>
          <a:p>
            <a:pPr marL="171450" indent="-171450">
              <a:buFont typeface="Arial,Sans-Serif"/>
              <a:buChar char="•"/>
            </a:pPr>
            <a:r>
              <a:rPr lang="en-US">
                <a:solidFill>
                  <a:srgbClr val="000000"/>
                </a:solidFill>
              </a:rPr>
              <a:t>Title II – state and local governments, public transportation; </a:t>
            </a:r>
          </a:p>
          <a:p>
            <a:pPr marL="171450" indent="-171450">
              <a:buFont typeface="Arial,Sans-Serif"/>
              <a:buChar char="•"/>
            </a:pPr>
            <a:r>
              <a:rPr lang="en-US">
                <a:solidFill>
                  <a:srgbClr val="000000"/>
                </a:solidFill>
              </a:rPr>
              <a:t>Title III – businesses and nonprofits serving the public (restaurants, hotels, venues, private transportation, etc.); </a:t>
            </a:r>
          </a:p>
          <a:p>
            <a:pPr marL="171450" indent="-171450">
              <a:buFont typeface="Arial,Sans-Serif"/>
              <a:buChar char="•"/>
            </a:pPr>
            <a:r>
              <a:rPr lang="en-US">
                <a:solidFill>
                  <a:srgbClr val="000000"/>
                </a:solidFill>
              </a:rPr>
              <a:t>Title IV – telecommunications; </a:t>
            </a:r>
          </a:p>
          <a:p>
            <a:pPr marL="171450" indent="-171450">
              <a:buFont typeface="Arial,Sans-Serif"/>
              <a:buChar char="•"/>
            </a:pPr>
            <a:r>
              <a:rPr lang="en-US">
                <a:solidFill>
                  <a:srgbClr val="000000"/>
                </a:solidFill>
              </a:rPr>
              <a:t>Title V – miscellaneous (no retaliation, other legal guidelines) </a:t>
            </a:r>
          </a:p>
          <a:p>
            <a:pPr marL="171450" indent="-171450">
              <a:buFont typeface="Arial,Sans-Serif"/>
              <a:buChar char="•"/>
            </a:pPr>
            <a:endParaRPr lang="en-US">
              <a:solidFill>
                <a:srgbClr val="000000"/>
              </a:solidFill>
            </a:endParaRPr>
          </a:p>
          <a:p>
            <a:r>
              <a:rPr lang="en-US">
                <a:solidFill>
                  <a:srgbClr val="000000"/>
                </a:solidFill>
              </a:rPr>
              <a:t>The necessity of digital accessibility has previously been implied by/connected to the telecommunications part. The new rule is Subpart H, in Title II specifically.</a:t>
            </a:r>
            <a:endParaRPr lang="en-US"/>
          </a:p>
          <a:p>
            <a:endParaRPr lang="en-US">
              <a:solidFill>
                <a:srgbClr val="4698CA"/>
              </a:solidFill>
            </a:endParaRPr>
          </a:p>
          <a:p>
            <a:endParaRPr lang="en-US">
              <a:solidFill>
                <a:srgbClr val="000000"/>
              </a:solidFill>
            </a:endParaRPr>
          </a:p>
        </p:txBody>
      </p:sp>
      <p:sp>
        <p:nvSpPr>
          <p:cNvPr id="4" name="Slide Number Placeholder 3"/>
          <p:cNvSpPr>
            <a:spLocks noGrp="1"/>
          </p:cNvSpPr>
          <p:nvPr>
            <p:ph type="sldNum" sz="quarter" idx="5"/>
          </p:nvPr>
        </p:nvSpPr>
        <p:spPr/>
        <p:txBody>
          <a:bodyPr/>
          <a:lstStyle/>
          <a:p>
            <a:fld id="{29ED5CD2-7AAB-AF49-BD01-0096C07A422A}" type="slidenum">
              <a:rPr lang="en-US" smtClean="0"/>
              <a:t>5</a:t>
            </a:fld>
            <a:endParaRPr lang="en-US"/>
          </a:p>
        </p:txBody>
      </p:sp>
    </p:spTree>
    <p:extLst>
      <p:ext uri="{BB962C8B-B14F-4D97-AF65-F5344CB8AC3E}">
        <p14:creationId xmlns:p14="http://schemas.microsoft.com/office/powerpoint/2010/main" val="115582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now, there are a lot of folks working on this. There is a new Digital Accessibility Committee, or DAC, with two subcommittees: Policy and Procedure &amp; Training and Education. The Office of the Provost is also working on accessibility initiatives. </a:t>
            </a:r>
          </a:p>
          <a:p>
            <a:r>
              <a:rPr lang="en-US"/>
              <a:t>For now, this presentation is a starting point, as we’re going to identify some accessibility practices that are used by faculty and instructional designers to make online and blended learning accessible to students with disabilities.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411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course content that is actively being used, accessed, or shared must comply, including third-party content like textbooks or published articles. While there have been exemptions in the past for certain types of password protected content, course content is not part of the exceptions in this new rule.</a:t>
            </a:r>
          </a:p>
          <a:p>
            <a:endParaRPr lang="en-US"/>
          </a:p>
          <a:p>
            <a:r>
              <a:rPr lang="en-US"/>
              <a:t>I just want to remind you all that this is not something to accomplish all at once. Focus on small steps and changes over time, and keep accessibility in mind when you create online content, so that we can be compliant by April 2026.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D5CD2-7AAB-AF49-BD01-0096C07A42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803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get started with what web accessibility is. We’re going to watch a quick video.</a:t>
            </a:r>
          </a:p>
          <a:p>
            <a:r>
              <a:rPr lang="en-US"/>
              <a:t>[Play from 0:00-1:05, ending with </a:t>
            </a:r>
            <a:r>
              <a:rPr lang="en-US" b="1"/>
              <a:t>“an improved layout and design.” </a:t>
            </a:r>
            <a:r>
              <a:rPr lang="en-US"/>
              <a:t>The rest of the video goes more in-depth on WCAG and is a bit more web development-oriented. Note to self: Enable captions when playing it!]</a:t>
            </a:r>
          </a:p>
        </p:txBody>
      </p:sp>
      <p:sp>
        <p:nvSpPr>
          <p:cNvPr id="4" name="Slide Number Placeholder 3"/>
          <p:cNvSpPr>
            <a:spLocks noGrp="1"/>
          </p:cNvSpPr>
          <p:nvPr>
            <p:ph type="sldNum" sz="quarter" idx="5"/>
          </p:nvPr>
        </p:nvSpPr>
        <p:spPr/>
        <p:txBody>
          <a:bodyPr/>
          <a:lstStyle/>
          <a:p>
            <a:fld id="{29ED5CD2-7AAB-AF49-BD01-0096C07A422A}" type="slidenum">
              <a:rPr lang="en-US" smtClean="0"/>
              <a:t>8</a:t>
            </a:fld>
            <a:endParaRPr lang="en-US"/>
          </a:p>
        </p:txBody>
      </p:sp>
    </p:spTree>
    <p:extLst>
      <p:ext uri="{BB962C8B-B14F-4D97-AF65-F5344CB8AC3E}">
        <p14:creationId xmlns:p14="http://schemas.microsoft.com/office/powerpoint/2010/main" val="411502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mean?</a:t>
            </a:r>
          </a:p>
          <a:p>
            <a:pPr marL="171450" indent="-171450">
              <a:lnSpc>
                <a:spcPct val="130000"/>
              </a:lnSpc>
              <a:spcBef>
                <a:spcPts val="1000"/>
              </a:spcBef>
              <a:buFont typeface="Arial,Sans-Serif"/>
              <a:buChar char="•"/>
            </a:pPr>
            <a:r>
              <a:rPr lang="en-US"/>
              <a:t>Using the internet has become an essential part of life; the internet is often the primary, if not only, way to do certain things</a:t>
            </a:r>
          </a:p>
          <a:p>
            <a:pPr marL="171450" indent="-171450">
              <a:lnSpc>
                <a:spcPct val="130000"/>
              </a:lnSpc>
              <a:spcBef>
                <a:spcPts val="1000"/>
              </a:spcBef>
              <a:buFont typeface="Arial,Sans-Serif"/>
              <a:buChar char="•"/>
            </a:pPr>
            <a:r>
              <a:rPr lang="en-US"/>
              <a:t>Use means: "perceive, understand, navigate, interact with, and contribute to the web"</a:t>
            </a:r>
          </a:p>
          <a:p>
            <a:pPr marL="171450" indent="-171450">
              <a:lnSpc>
                <a:spcPct val="130000"/>
              </a:lnSpc>
              <a:spcBef>
                <a:spcPts val="1000"/>
              </a:spcBef>
              <a:buFont typeface="Arial,Sans-Serif"/>
              <a:buChar char="•"/>
            </a:pPr>
            <a:r>
              <a:rPr lang="en-US"/>
              <a:t>Disabilities: All disabilities that affect access to the Web, including hearing, visual, cognitive, and physical; they can be temporary or situational, too.</a:t>
            </a:r>
          </a:p>
          <a:p>
            <a:pPr marL="171450" indent="-171450">
              <a:lnSpc>
                <a:spcPct val="130000"/>
              </a:lnSpc>
              <a:spcBef>
                <a:spcPts val="1000"/>
              </a:spcBef>
              <a:buFont typeface="Arial,Sans-Serif"/>
              <a:buChar char="•"/>
            </a:pPr>
            <a:r>
              <a:rPr lang="en-US"/>
              <a:t>Can also benefit people with situational limitations (e.g. can't use sound on video on a bus); people with temporary disabilities (e.g. recovering from an injury); people with changing abilities due to aging; people using other types of devices (e.g. phones) or who have technology limitations (e.g. slow connection); people who are interacting with content in a language that is not their first language</a:t>
            </a:r>
          </a:p>
        </p:txBody>
      </p:sp>
      <p:sp>
        <p:nvSpPr>
          <p:cNvPr id="4" name="Slide Number Placeholder 3"/>
          <p:cNvSpPr>
            <a:spLocks noGrp="1"/>
          </p:cNvSpPr>
          <p:nvPr>
            <p:ph type="sldNum" sz="quarter" idx="5"/>
          </p:nvPr>
        </p:nvSpPr>
        <p:spPr/>
        <p:txBody>
          <a:bodyPr/>
          <a:lstStyle/>
          <a:p>
            <a:fld id="{29ED5CD2-7AAB-AF49-BD01-0096C07A422A}" type="slidenum">
              <a:rPr lang="en-US" smtClean="0"/>
              <a:t>9</a:t>
            </a:fld>
            <a:endParaRPr lang="en-US"/>
          </a:p>
        </p:txBody>
      </p:sp>
    </p:spTree>
    <p:extLst>
      <p:ext uri="{BB962C8B-B14F-4D97-AF65-F5344CB8AC3E}">
        <p14:creationId xmlns:p14="http://schemas.microsoft.com/office/powerpoint/2010/main" val="143778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0649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9034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6239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5519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4428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3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8224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6818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1558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12/9/2024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621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12/9/2024</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666482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sakai.ohsu.edu/portal/site/AR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olunoah.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linkedin.com/posts/tolu-noah_istelive-istelive24-iste-activity-7210381649312645120-a6SZ/"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olunoa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akai.ohsu.edu/portal/site/ARC/tool/3bc0cedf-3ad1-4fe6-b73d-cc78ad86eec0" TargetMode="External"/><Relationship Id="rId5" Type="http://schemas.openxmlformats.org/officeDocument/2006/relationships/hyperlink" Target="https://sakai.ohsu.edu/portal/site/ARC/tool/9119bd8c-f753-4c50-9985-b5956ed3449b/ShowPage?returnView=&amp;studentItemId=0&amp;backPath=&amp;bltiAppStores=false&amp;errorMessage=&amp;clearAttr=&amp;messageId=&amp;source=&amp;title=&amp;newTopLevel=false&amp;sendingPage=90216&amp;postedComment=false&amp;addBefore=&amp;itemId=478849&amp;path=push&amp;reviewAssessment=false&amp;topicId=&amp;addTool=-1&amp;recheck=&amp;id=&amp;forumId=" TargetMode="Externa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hyperlink" Target="http://echo360.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sakai.ohsu.edu/portal/site/ARC/tool/3bc0cedf-3ad1-4fe6-b73d-cc78ad86eec0" TargetMode="External"/><Relationship Id="rId4" Type="http://schemas.openxmlformats.org/officeDocument/2006/relationships/hyperlink" Target="https://support.echo360.com/hc/en-us/articles/11077107047181-EchoVideo-Editing-a-Transcript-using-the-Transcript-Edi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upport.echo360.com/hc/en-us/articles/11077107047181-EchoVideo-Editing-a-Transcript-using-the-Transcript-Edit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upport.echo360.com/hc/en-us/articles/11077107047181-EchoVideo-Editing-a-Transcript-using-the-Transcript-Edito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upport.echo360.com/hc/en-us/articles/11077107047181-EchoVideo-Editing-a-Transcript-using-the-Transcript-Editor"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dEbl5jvLKGQ?feature=oembed" TargetMode="External"/><Relationship Id="rId5" Type="http://schemas.openxmlformats.org/officeDocument/2006/relationships/hyperlink" Target="https://www.youtube.com/watch?v=dEbl5jvLKGQ"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sakai.ohsu.edu/portal/site/ARC/tool/9119bd8c-f753-4c50-9985-b5956ed3449b/" TargetMode="Externa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support.microsoft.com/en-us/office/make-your-content-accessible-to-everyone-with-the-accessibility-checker-38059c2d-45ef-4830-9797-618f0e96f3ab" TargetMode="External"/><Relationship Id="rId4" Type="http://schemas.openxmlformats.org/officeDocument/2006/relationships/hyperlink" Target="https://www.tpgi.com/color-contrast-check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sakai.ohsu.edu/portal/site/ARC/tool/9119bd8c-f753-4c50-9985-b5956ed3449b/" TargetMode="Externa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sakai.ohsu.edu/portal/site/ARC/tool/9119bd8c-f753-4c50-9985-b5956ed3449b/" TargetMode="External"/><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news.ohsu.edu/2024/03/15/ohsu-match-day-2024-a-career-defining-moment-for-soon-to-be-physicia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WAI/fundamentals/accessibility-intro/"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sakai.ohsu.edu/portal/site/ARC/tool/9119bd8c-f753-4c50-9985-b5956ed3449b/" TargetMode="External"/><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36.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35.svg"/><Relationship Id="rId4" Type="http://schemas.openxmlformats.org/officeDocument/2006/relationships/image" Target="../media/image32.svg"/><Relationship Id="rId9" Type="http://schemas.openxmlformats.org/officeDocument/2006/relationships/image" Target="../media/image19.png"/><Relationship Id="rId14" Type="http://schemas.openxmlformats.org/officeDocument/2006/relationships/image" Target="../media/image37.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hyperlink" Target="https://sakai.ohsu.edu/portal/site/ARC/"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ada.gov/resources/2024-03-08-web-rule/" TargetMode="External"/><Relationship Id="rId3" Type="http://schemas.openxmlformats.org/officeDocument/2006/relationships/hyperlink" Target="https://www.youtube.com/watch?v=20SHvU2PKsM" TargetMode="External"/><Relationship Id="rId7" Type="http://schemas.openxmlformats.org/officeDocument/2006/relationships/hyperlink" Target="https://www.youtube.com/watch?v=dEbl5jvLKGQ" TargetMode="External"/><Relationship Id="rId12" Type="http://schemas.openxmlformats.org/officeDocument/2006/relationships/hyperlink" Target="https://www.w3.org/TR/WCAG2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news.ohsu.edu/2024/03/15/ohsu-match-day-2024-a-career-defining-moment-for-soon-to-be-physicians" TargetMode="External"/><Relationship Id="rId11" Type="http://schemas.openxmlformats.org/officeDocument/2006/relationships/hyperlink" Target="https://www.w3.org/WAI/fundamentals/accessibility-intro/" TargetMode="External"/><Relationship Id="rId5" Type="http://schemas.openxmlformats.org/officeDocument/2006/relationships/hyperlink" Target="https://www.federalregister.gov/d/2024-07758" TargetMode="External"/><Relationship Id="rId10" Type="http://schemas.openxmlformats.org/officeDocument/2006/relationships/hyperlink" Target="https://www.justice.gov/opa/pr/justice-department-publish-final-rule-strengthen-web-and-mobile-app-access-people" TargetMode="External"/><Relationship Id="rId4" Type="http://schemas.openxmlformats.org/officeDocument/2006/relationships/hyperlink" Target="https://www.linkedin.com/posts/tolu-noah_istelive-istelive24-iste-activity-7210381649312645120-a6SZ/" TargetMode="External"/><Relationship Id="rId9" Type="http://schemas.openxmlformats.org/officeDocument/2006/relationships/hyperlink" Target="https://www.ada.gov/topics/intro-to-ad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da.gov/topics/intro-to-a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w3.org/TR/WCAG21/" TargetMode="External"/><Relationship Id="rId4" Type="http://schemas.openxmlformats.org/officeDocument/2006/relationships/hyperlink" Target="https://www.federalregister.gov/d/2024-0775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ow.ohsu.edu/member/post/making-ohsu-digital-services-accessible/4c4e5e2b-e5c2-4eb9-a1ba-e5841bc721d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0SHvU2PKsM?feature=oembed" TargetMode="External"/><Relationship Id="rId5" Type="http://schemas.openxmlformats.org/officeDocument/2006/relationships/hyperlink" Target="https://www.youtube.com/watch?v=20SHvU2PKsM"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www.w3.org/WAI/fundamentals/accessibility-intr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akai.ohsu.edu/portal/site/ARC/tool/af0176d0-f7ec-4214-82db-b20b792df23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87B812C-3070-452B-83FE-78736A499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8098" y="1929854"/>
            <a:ext cx="4219803" cy="1796050"/>
          </a:xfrm>
        </p:spPr>
        <p:txBody>
          <a:bodyPr>
            <a:normAutofit fontScale="90000"/>
          </a:bodyPr>
          <a:lstStyle/>
          <a:p>
            <a:pPr algn="ctr">
              <a:lnSpc>
                <a:spcPct val="110000"/>
              </a:lnSpc>
            </a:pPr>
            <a:br>
              <a:rPr lang="en-US"/>
            </a:br>
            <a:r>
              <a:rPr lang="en-US">
                <a:solidFill>
                  <a:schemeClr val="bg1"/>
                </a:solidFill>
              </a:rPr>
              <a:t>digital accessibility: </a:t>
            </a:r>
            <a:br>
              <a:rPr lang="en-US">
                <a:solidFill>
                  <a:schemeClr val="bg1"/>
                </a:solidFill>
              </a:rPr>
            </a:br>
            <a:r>
              <a:rPr lang="en-US">
                <a:solidFill>
                  <a:schemeClr val="bg1"/>
                </a:solidFill>
              </a:rPr>
              <a:t>the Why, what, and how</a:t>
            </a:r>
          </a:p>
        </p:txBody>
      </p:sp>
      <p:sp>
        <p:nvSpPr>
          <p:cNvPr id="3" name="Subtitle 2"/>
          <p:cNvSpPr>
            <a:spLocks noGrp="1"/>
          </p:cNvSpPr>
          <p:nvPr>
            <p:ph type="subTitle" idx="1"/>
          </p:nvPr>
        </p:nvSpPr>
        <p:spPr>
          <a:xfrm>
            <a:off x="5758023" y="4532194"/>
            <a:ext cx="5608248" cy="1045906"/>
          </a:xfrm>
        </p:spPr>
        <p:txBody>
          <a:bodyPr vert="horz" lIns="91440" tIns="45720" rIns="91440" bIns="45720" rtlCol="0" anchor="t">
            <a:noAutofit/>
          </a:bodyPr>
          <a:lstStyle/>
          <a:p>
            <a:pPr algn="ctr">
              <a:lnSpc>
                <a:spcPct val="120000"/>
              </a:lnSpc>
              <a:spcBef>
                <a:spcPts val="0"/>
              </a:spcBef>
            </a:pPr>
            <a:r>
              <a:rPr lang="en-US" sz="2400" b="1"/>
              <a:t>Justi </a:t>
            </a:r>
            <a:r>
              <a:rPr lang="en-US" sz="2400" b="1" err="1"/>
              <a:t>Echeles</a:t>
            </a:r>
            <a:r>
              <a:rPr lang="en-US" sz="2400" b="1"/>
              <a:t> &amp; Laura Scott</a:t>
            </a:r>
            <a:endParaRPr lang="en-US" sz="2400"/>
          </a:p>
          <a:p>
            <a:pPr algn="ctr">
              <a:lnSpc>
                <a:spcPct val="120000"/>
              </a:lnSpc>
              <a:spcBef>
                <a:spcPts val="0"/>
              </a:spcBef>
            </a:pPr>
            <a:r>
              <a:rPr lang="en-US" sz="2400" b="1"/>
              <a:t>Teaching and Learning Center, OHSU</a:t>
            </a:r>
            <a:endParaRPr lang="en-US" sz="2400"/>
          </a:p>
        </p:txBody>
      </p:sp>
      <p:cxnSp>
        <p:nvCxnSpPr>
          <p:cNvPr id="38" name="Straight Connector 3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97080"/>
            <a:ext cx="97115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3C8E041E-90D8-EFDC-722F-A08B0F065612}"/>
              </a:ext>
            </a:extLst>
          </p:cNvPr>
          <p:cNvSpPr txBox="1">
            <a:spLocks/>
          </p:cNvSpPr>
          <p:nvPr/>
        </p:nvSpPr>
        <p:spPr>
          <a:xfrm>
            <a:off x="1348305" y="4212883"/>
            <a:ext cx="3441197" cy="837151"/>
          </a:xfrm>
          <a:prstGeom prst="rect">
            <a:avLst/>
          </a:prstGeom>
        </p:spPr>
        <p:txBody>
          <a:bodyPr vert="horz" lIns="91440" tIns="45720" rIns="91440" bIns="45720" rtlCol="0" anchor="t">
            <a:noAutofit/>
          </a:bodyPr>
          <a:lstStyle>
            <a:lvl1pPr marL="0" indent="0" algn="l" defTabSz="914400" rtl="0" eaLnBrk="1" latinLnBrk="0" hangingPunct="1">
              <a:lnSpc>
                <a:spcPct val="130000"/>
              </a:lnSpc>
              <a:spcBef>
                <a:spcPts val="1000"/>
              </a:spcBef>
              <a:buSzPct val="85000"/>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30000"/>
              </a:lnSpc>
              <a:spcBef>
                <a:spcPts val="500"/>
              </a:spcBef>
              <a:buSzPct val="85000"/>
              <a:buFontTx/>
              <a:buNone/>
              <a:defRPr sz="2000" b="1" kern="1200">
                <a:solidFill>
                  <a:schemeClr val="tx1"/>
                </a:solidFill>
                <a:latin typeface="+mn-lt"/>
                <a:ea typeface="+mn-ea"/>
                <a:cs typeface="+mn-cs"/>
              </a:defRPr>
            </a:lvl2pPr>
            <a:lvl3pPr marL="914400" indent="0" algn="ctr" defTabSz="914400" rtl="0" eaLnBrk="1" latinLnBrk="0" hangingPunct="1">
              <a:lnSpc>
                <a:spcPct val="130000"/>
              </a:lnSpc>
              <a:spcBef>
                <a:spcPts val="500"/>
              </a:spcBef>
              <a:buSzPct val="8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4pPr>
            <a:lvl5pPr marL="1828800" indent="0" algn="ctr" defTabSz="914400" rtl="0" eaLnBrk="1" latinLnBrk="0" hangingPunct="1">
              <a:lnSpc>
                <a:spcPct val="130000"/>
              </a:lnSpc>
              <a:spcBef>
                <a:spcPts val="500"/>
              </a:spcBef>
              <a:buSzPct val="8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b="1" dirty="0">
                <a:solidFill>
                  <a:schemeClr val="bg1"/>
                </a:solidFill>
                <a:latin typeface="Trade Gothic Next Light"/>
              </a:rPr>
              <a:t>Faculty Development Fridays</a:t>
            </a:r>
            <a:endParaRPr lang="en-US" dirty="0">
              <a:solidFill>
                <a:schemeClr val="bg1"/>
              </a:solidFill>
            </a:endParaRPr>
          </a:p>
          <a:p>
            <a:pPr algn="ctr">
              <a:lnSpc>
                <a:spcPct val="120000"/>
              </a:lnSpc>
              <a:spcBef>
                <a:spcPts val="0"/>
              </a:spcBef>
            </a:pPr>
            <a:r>
              <a:rPr lang="en-US" sz="2000" b="1" dirty="0">
                <a:solidFill>
                  <a:schemeClr val="bg1"/>
                </a:solidFill>
                <a:latin typeface="Trade Gothic Next Light"/>
              </a:rPr>
              <a:t>December 6, 2024</a:t>
            </a:r>
            <a:endParaRPr lang="en-US" dirty="0">
              <a:solidFill>
                <a:schemeClr val="bg1"/>
              </a:solidFill>
              <a:latin typeface="Trade Gothic Next Light"/>
            </a:endParaRPr>
          </a:p>
        </p:txBody>
      </p:sp>
      <p:pic>
        <p:nvPicPr>
          <p:cNvPr id="5" name="Graphic 4" descr="Laptop with phone and calculator">
            <a:extLst>
              <a:ext uri="{FF2B5EF4-FFF2-40B4-BE49-F238E27FC236}">
                <a16:creationId xmlns:a16="http://schemas.microsoft.com/office/drawing/2014/main" id="{FE829630-DBED-510C-1979-F24FFC26F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9737" y="26736"/>
            <a:ext cx="4618791" cy="4605422"/>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BA1-CC1C-DADD-C9BE-388339A9F85F}"/>
              </a:ext>
            </a:extLst>
          </p:cNvPr>
          <p:cNvSpPr>
            <a:spLocks noGrp="1"/>
          </p:cNvSpPr>
          <p:nvPr>
            <p:ph type="title"/>
          </p:nvPr>
        </p:nvSpPr>
        <p:spPr>
          <a:xfrm>
            <a:off x="1338073" y="421555"/>
            <a:ext cx="9515843" cy="1387148"/>
          </a:xfrm>
        </p:spPr>
        <p:txBody>
          <a:bodyPr/>
          <a:lstStyle/>
          <a:p>
            <a:pPr algn="ctr"/>
            <a:r>
              <a:rPr lang="en-US">
                <a:solidFill>
                  <a:schemeClr val="bg1"/>
                </a:solidFill>
              </a:rPr>
              <a:t>Arc: Accessibility Resource Center</a:t>
            </a:r>
            <a:br>
              <a:rPr lang="en-US">
                <a:solidFill>
                  <a:schemeClr val="bg1"/>
                </a:solidFill>
              </a:rPr>
            </a:br>
            <a:r>
              <a:rPr lang="en-US">
                <a:solidFill>
                  <a:schemeClr val="bg1"/>
                </a:solidFill>
              </a:rPr>
              <a:t>bookmark arc!</a:t>
            </a:r>
          </a:p>
        </p:txBody>
      </p:sp>
      <p:pic>
        <p:nvPicPr>
          <p:cNvPr id="15" name="Picture 14" descr="https://sakai.ohsu.edu/portal/site/ARC">
            <a:extLst>
              <a:ext uri="{FF2B5EF4-FFF2-40B4-BE49-F238E27FC236}">
                <a16:creationId xmlns:a16="http://schemas.microsoft.com/office/drawing/2014/main" id="{EC530A2F-6663-643D-8131-FC06895414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75772" y="1915231"/>
            <a:ext cx="3714525" cy="3714525"/>
          </a:xfrm>
          <a:prstGeom prst="rect">
            <a:avLst/>
          </a:prstGeom>
        </p:spPr>
      </p:pic>
      <p:sp>
        <p:nvSpPr>
          <p:cNvPr id="16" name="Content Placeholder 2" descr="https://sakai.ohsu.edu/portal/site/ARC">
            <a:extLst>
              <a:ext uri="{FF2B5EF4-FFF2-40B4-BE49-F238E27FC236}">
                <a16:creationId xmlns:a16="http://schemas.microsoft.com/office/drawing/2014/main" id="{97ECE720-0804-F7D4-F1F2-09294096CEDE}"/>
              </a:ext>
            </a:extLst>
          </p:cNvPr>
          <p:cNvSpPr txBox="1">
            <a:spLocks/>
          </p:cNvSpPr>
          <p:nvPr/>
        </p:nvSpPr>
        <p:spPr>
          <a:xfrm>
            <a:off x="2756215" y="5639805"/>
            <a:ext cx="6679561" cy="903781"/>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1000"/>
              </a:spcBef>
              <a:buSzPct val="85000"/>
              <a:buFont typeface="Arial" panose="020B0604020202020204" pitchFamily="34" charset="0"/>
              <a:buNone/>
              <a:defRPr sz="1800" b="0" kern="1200" cap="all" spc="300" baseline="0">
                <a:solidFill>
                  <a:schemeClr val="tx1"/>
                </a:solidFill>
                <a:latin typeface="+mj-lt"/>
                <a:ea typeface="+mn-ea"/>
                <a:cs typeface="+mn-cs"/>
              </a:defRPr>
            </a:lvl1pPr>
            <a:lvl2pPr marL="457200" indent="0" algn="l" defTabSz="914400" rtl="0" eaLnBrk="1" latinLnBrk="0" hangingPunct="1">
              <a:lnSpc>
                <a:spcPct val="130000"/>
              </a:lnSpc>
              <a:spcBef>
                <a:spcPts val="500"/>
              </a:spcBef>
              <a:buSzPct val="85000"/>
              <a:buFontTx/>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500"/>
              </a:spcBef>
              <a:buSzPct val="8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500"/>
              </a:spcBef>
              <a:buSzPct val="8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85000"/>
              <a:buFont typeface="Arial" panose="020B0604020202020204" pitchFamily="34" charset="0"/>
              <a:buNone/>
              <a:tabLst/>
              <a:defRPr/>
            </a:pPr>
            <a:r>
              <a:rPr lang="en-US" sz="3200" b="1">
                <a:solidFill>
                  <a:srgbClr val="0057B7"/>
                </a:solidFill>
                <a:latin typeface="Trade Gothic Next Cond"/>
                <a:ea typeface="+mn-lt"/>
                <a:cs typeface="+mn-lt"/>
                <a:hlinkClick r:id="rId4"/>
              </a:rPr>
              <a:t>sakai.ohsu.edu/portal/site/ARC</a:t>
            </a:r>
            <a:r>
              <a:rPr kumimoji="0" lang="en-US" sz="3200" b="1" i="0" u="none" strike="noStrike" kern="1200" cap="all" spc="300" normalizeH="0" baseline="0" noProof="0">
                <a:ln>
                  <a:noFill/>
                </a:ln>
                <a:solidFill>
                  <a:srgbClr val="0057B7"/>
                </a:solidFill>
                <a:effectLst/>
                <a:uLnTx/>
                <a:uFillTx/>
                <a:latin typeface="Trade Gothic Next Cond"/>
                <a:ea typeface="+mn-lt"/>
                <a:cs typeface="+mn-lt"/>
                <a:hlinkClick r:id="rId4"/>
              </a:rPr>
              <a:t> </a:t>
            </a:r>
            <a:endParaRPr kumimoji="0" lang="en-US" sz="3200" b="1" i="0" u="none" strike="noStrike" kern="1200" cap="all" spc="300" normalizeH="0" baseline="0" noProof="0">
              <a:ln>
                <a:noFill/>
              </a:ln>
              <a:solidFill>
                <a:srgbClr val="0057B7"/>
              </a:solidFill>
              <a:effectLst/>
              <a:uLnTx/>
              <a:uFillTx/>
              <a:latin typeface="Trade Gothic Next Cond"/>
              <a:ea typeface="+mn-lt"/>
              <a:cs typeface="+mn-lt"/>
            </a:endParaRPr>
          </a:p>
        </p:txBody>
      </p:sp>
    </p:spTree>
    <p:extLst>
      <p:ext uri="{BB962C8B-B14F-4D97-AF65-F5344CB8AC3E}">
        <p14:creationId xmlns:p14="http://schemas.microsoft.com/office/powerpoint/2010/main" val="114749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285999"/>
            <a:ext cx="3965456" cy="2285999"/>
          </a:xfrm>
        </p:spPr>
        <p:txBody>
          <a:bodyPr anchor="ctr">
            <a:normAutofit/>
          </a:bodyPr>
          <a:lstStyle/>
          <a:p>
            <a:pPr algn="ctr"/>
            <a:r>
              <a:rPr lang="en-US">
                <a:solidFill>
                  <a:schemeClr val="bg1"/>
                </a:solidFill>
              </a:rPr>
              <a:t>Accessibility practices (1)</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1"/>
            <a:ext cx="4928969" cy="2429806"/>
          </a:xfrm>
        </p:spPr>
        <p:txBody>
          <a:bodyPr anchor="ctr">
            <a:normAutofit/>
          </a:bodyPr>
          <a:lstStyle/>
          <a:p>
            <a:pPr marL="0" indent="0">
              <a:buNone/>
            </a:pPr>
            <a:r>
              <a:rPr lang="en-US" sz="4000" b="1"/>
              <a:t>CHILL</a:t>
            </a:r>
            <a:br>
              <a:rPr lang="en-US" sz="4000" b="1"/>
            </a:br>
            <a:r>
              <a:rPr lang="en-US" sz="2400"/>
              <a:t>Accessibility acronym by</a:t>
            </a:r>
            <a:r>
              <a:rPr lang="en-US" sz="2400">
                <a:solidFill>
                  <a:srgbClr val="FFFFFF"/>
                </a:solidFill>
              </a:rPr>
              <a:t> </a:t>
            </a:r>
            <a:r>
              <a:rPr lang="en-US" sz="2400">
                <a:solidFill>
                  <a:srgbClr val="0057B7"/>
                </a:solidFill>
                <a:hlinkClick r:id="rId3">
                  <a:extLst>
                    <a:ext uri="{A12FA001-AC4F-418D-AE19-62706E023703}">
                      <ahyp:hlinkClr xmlns:ahyp="http://schemas.microsoft.com/office/drawing/2018/hyperlinkcolor" val="tx"/>
                    </a:ext>
                  </a:extLst>
                </a:hlinkClick>
              </a:rPr>
              <a:t>Tolu Noah</a:t>
            </a:r>
            <a:r>
              <a:rPr lang="en-US" sz="2400">
                <a:solidFill>
                  <a:srgbClr val="0057B7"/>
                </a:solidFill>
              </a:rPr>
              <a:t> </a:t>
            </a:r>
            <a:r>
              <a:rPr lang="en-US" sz="2400"/>
              <a:t>via </a:t>
            </a:r>
            <a:r>
              <a:rPr lang="en-US" sz="2400">
                <a:solidFill>
                  <a:srgbClr val="0057B7"/>
                </a:solidFill>
                <a:hlinkClick r:id="rId4">
                  <a:extLst>
                    <a:ext uri="{A12FA001-AC4F-418D-AE19-62706E023703}">
                      <ahyp:hlinkClr xmlns:ahyp="http://schemas.microsoft.com/office/drawing/2018/hyperlinkcolor" val="tx"/>
                    </a:ext>
                  </a:extLst>
                </a:hlinkClick>
              </a:rPr>
              <a:t>LinkedIn post</a:t>
            </a:r>
            <a:endParaRPr lang="en-US" sz="2400">
              <a:solidFill>
                <a:srgbClr val="0057B7"/>
              </a:solidFill>
            </a:endParaRPr>
          </a:p>
        </p:txBody>
      </p:sp>
      <p:pic>
        <p:nvPicPr>
          <p:cNvPr id="7" name="Picture 6" descr="CHILL acronym: color, headings, images, links, lists">
            <a:extLst>
              <a:ext uri="{FF2B5EF4-FFF2-40B4-BE49-F238E27FC236}">
                <a16:creationId xmlns:a16="http://schemas.microsoft.com/office/drawing/2014/main" id="{3BEAB1B2-8527-83E3-3679-9C73958B8599}"/>
              </a:ext>
            </a:extLst>
          </p:cNvPr>
          <p:cNvPicPr>
            <a:picLocks noChangeAspect="1"/>
          </p:cNvPicPr>
          <p:nvPr/>
        </p:nvPicPr>
        <p:blipFill>
          <a:blip r:embed="rId5">
            <a:extLst>
              <a:ext uri="{28A0092B-C50C-407E-A947-70E740481C1C}">
                <a14:useLocalDpi xmlns:a14="http://schemas.microsoft.com/office/drawing/2010/main" val="0"/>
              </a:ext>
            </a:extLst>
          </a:blip>
          <a:srcRect t="27136" r="35136" b="1978"/>
          <a:stretch/>
        </p:blipFill>
        <p:spPr>
          <a:xfrm>
            <a:off x="6096000" y="3191807"/>
            <a:ext cx="4928969" cy="2760383"/>
          </a:xfrm>
          <a:prstGeom prst="rect">
            <a:avLst/>
          </a:prstGeom>
        </p:spPr>
      </p:pic>
    </p:spTree>
    <p:extLst>
      <p:ext uri="{BB962C8B-B14F-4D97-AF65-F5344CB8AC3E}">
        <p14:creationId xmlns:p14="http://schemas.microsoft.com/office/powerpoint/2010/main" val="68065868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285999"/>
            <a:ext cx="3965456" cy="2285999"/>
          </a:xfrm>
        </p:spPr>
        <p:txBody>
          <a:bodyPr anchor="ctr">
            <a:normAutofit/>
          </a:bodyPr>
          <a:lstStyle/>
          <a:p>
            <a:pPr algn="ctr"/>
            <a:r>
              <a:rPr lang="en-US">
                <a:solidFill>
                  <a:schemeClr val="bg1"/>
                </a:solidFill>
              </a:rPr>
              <a:t>Accessibility practices (2)</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928969" cy="1806592"/>
          </a:xfrm>
        </p:spPr>
        <p:txBody>
          <a:bodyPr anchor="ctr">
            <a:normAutofit lnSpcReduction="10000"/>
          </a:bodyPr>
          <a:lstStyle/>
          <a:p>
            <a:pPr marL="0" indent="0">
              <a:buNone/>
            </a:pPr>
            <a:r>
              <a:rPr lang="en-US" sz="4000" b="1"/>
              <a:t>V-CHILL</a:t>
            </a:r>
          </a:p>
          <a:p>
            <a:pPr marL="0" indent="0">
              <a:buNone/>
            </a:pPr>
            <a:r>
              <a:rPr lang="en-US" sz="2400">
                <a:solidFill>
                  <a:srgbClr val="000000"/>
                </a:solidFill>
              </a:rPr>
              <a:t>Adaptation of </a:t>
            </a:r>
            <a:r>
              <a:rPr lang="en-US" sz="2400">
                <a:solidFill>
                  <a:srgbClr val="0057B7"/>
                </a:solidFill>
                <a:hlinkClick r:id="rId3">
                  <a:extLst>
                    <a:ext uri="{A12FA001-AC4F-418D-AE19-62706E023703}">
                      <ahyp:hlinkClr xmlns:ahyp="http://schemas.microsoft.com/office/drawing/2018/hyperlinkcolor" val="tx"/>
                    </a:ext>
                  </a:extLst>
                </a:hlinkClick>
              </a:rPr>
              <a:t>Tolu Noah</a:t>
            </a:r>
            <a:r>
              <a:rPr lang="en-US" sz="2400"/>
              <a:t>'s acronym and graphic</a:t>
            </a:r>
          </a:p>
        </p:txBody>
      </p:sp>
      <p:grpSp>
        <p:nvGrpSpPr>
          <p:cNvPr id="10" name="Group 9" descr="Adapted graphic for V-CHILL acronym: video and audio, color, headings, images, links, lists and tables. Original CHILL acronym by by Dr. Tolu Noah, www.tolunoah.com.">
            <a:extLst>
              <a:ext uri="{FF2B5EF4-FFF2-40B4-BE49-F238E27FC236}">
                <a16:creationId xmlns:a16="http://schemas.microsoft.com/office/drawing/2014/main" id="{8D30BCD0-D0D8-620A-2EDE-1CBEEA66F1C6}"/>
              </a:ext>
            </a:extLst>
          </p:cNvPr>
          <p:cNvGrpSpPr/>
          <p:nvPr/>
        </p:nvGrpSpPr>
        <p:grpSpPr>
          <a:xfrm>
            <a:off x="6096000" y="2589924"/>
            <a:ext cx="4928969" cy="3362266"/>
            <a:chOff x="6096000" y="2589924"/>
            <a:chExt cx="4928969" cy="3362266"/>
          </a:xfrm>
        </p:grpSpPr>
        <p:pic>
          <p:nvPicPr>
            <p:cNvPr id="7" name="Picture 6" descr="CHILL acronym: color, headings, images, links, lists">
              <a:extLst>
                <a:ext uri="{FF2B5EF4-FFF2-40B4-BE49-F238E27FC236}">
                  <a16:creationId xmlns:a16="http://schemas.microsoft.com/office/drawing/2014/main" id="{3BEAB1B2-8527-83E3-3679-9C73958B8599}"/>
                </a:ext>
              </a:extLst>
            </p:cNvPr>
            <p:cNvPicPr>
              <a:picLocks noChangeAspect="1"/>
            </p:cNvPicPr>
            <p:nvPr/>
          </p:nvPicPr>
          <p:blipFill>
            <a:blip r:embed="rId4">
              <a:extLst>
                <a:ext uri="{28A0092B-C50C-407E-A947-70E740481C1C}">
                  <a14:useLocalDpi xmlns:a14="http://schemas.microsoft.com/office/drawing/2010/main" val="0"/>
                </a:ext>
              </a:extLst>
            </a:blip>
            <a:srcRect t="27136" r="35136" b="1978"/>
            <a:stretch/>
          </p:blipFill>
          <p:spPr>
            <a:xfrm>
              <a:off x="6096000" y="3191807"/>
              <a:ext cx="4928969" cy="2760383"/>
            </a:xfrm>
            <a:prstGeom prst="rect">
              <a:avLst/>
            </a:prstGeom>
          </p:spPr>
        </p:pic>
        <p:sp>
          <p:nvSpPr>
            <p:cNvPr id="8" name="Rectangle 7">
              <a:extLst>
                <a:ext uri="{FF2B5EF4-FFF2-40B4-BE49-F238E27FC236}">
                  <a16:creationId xmlns:a16="http://schemas.microsoft.com/office/drawing/2014/main" id="{903B2848-E942-D554-7600-8C37AA56B53B}"/>
                </a:ext>
              </a:extLst>
            </p:cNvPr>
            <p:cNvSpPr/>
            <p:nvPr/>
          </p:nvSpPr>
          <p:spPr>
            <a:xfrm>
              <a:off x="8113853" y="2589924"/>
              <a:ext cx="2911116" cy="6018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800" b="1">
                  <a:latin typeface="Trade Gothic Next" panose="020B0503040303020004" pitchFamily="34" charset="0"/>
                </a:rPr>
                <a:t>V</a:t>
              </a:r>
              <a:r>
                <a:rPr lang="en-US" sz="2400" b="1">
                  <a:latin typeface="Trade Gothic Next" panose="020B0503040303020004" pitchFamily="34" charset="0"/>
                </a:rPr>
                <a:t>ideo &amp; Audio</a:t>
              </a:r>
              <a:endParaRPr lang="en-US" b="1">
                <a:latin typeface="Trade Gothic Next" panose="020B0503040303020004" pitchFamily="34" charset="0"/>
              </a:endParaRPr>
            </a:p>
          </p:txBody>
        </p:sp>
        <p:sp>
          <p:nvSpPr>
            <p:cNvPr id="9" name="Rectangle 8">
              <a:extLst>
                <a:ext uri="{FF2B5EF4-FFF2-40B4-BE49-F238E27FC236}">
                  <a16:creationId xmlns:a16="http://schemas.microsoft.com/office/drawing/2014/main" id="{5BD1C11D-BB0F-FED7-D726-A6D446960A12}"/>
                </a:ext>
              </a:extLst>
            </p:cNvPr>
            <p:cNvSpPr/>
            <p:nvPr/>
          </p:nvSpPr>
          <p:spPr>
            <a:xfrm>
              <a:off x="9647483" y="5350307"/>
              <a:ext cx="1377486" cy="6018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b="1">
                  <a:latin typeface="Trade Gothic Next" panose="020B0503040303020004" pitchFamily="34" charset="0"/>
                </a:rPr>
                <a:t>&amp; Tables</a:t>
              </a:r>
              <a:endParaRPr lang="en-US" b="1">
                <a:latin typeface="Trade Gothic Next" panose="020B0503040303020004" pitchFamily="34" charset="0"/>
              </a:endParaRPr>
            </a:p>
          </p:txBody>
        </p:sp>
      </p:grpSp>
    </p:spTree>
    <p:extLst>
      <p:ext uri="{BB962C8B-B14F-4D97-AF65-F5344CB8AC3E}">
        <p14:creationId xmlns:p14="http://schemas.microsoft.com/office/powerpoint/2010/main" val="368023338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153958" y="2682767"/>
            <a:ext cx="3767985" cy="629587"/>
          </a:xfrm>
        </p:spPr>
        <p:txBody>
          <a:bodyPr anchor="ctr">
            <a:noAutofit/>
          </a:bodyPr>
          <a:lstStyle/>
          <a:p>
            <a:pPr algn="ctr"/>
            <a:r>
              <a:rPr lang="en-US" sz="3600">
                <a:solidFill>
                  <a:schemeClr val="bg1"/>
                </a:solidFill>
              </a:rPr>
              <a:t>Video &amp; Audio</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5793612" y="1216755"/>
            <a:ext cx="5912180" cy="2477437"/>
          </a:xfrm>
        </p:spPr>
        <p:txBody>
          <a:bodyPr anchor="ctr">
            <a:normAutofit/>
          </a:bodyPr>
          <a:lstStyle/>
          <a:p>
            <a:pPr marL="0" indent="0">
              <a:buNone/>
            </a:pPr>
            <a:r>
              <a:rPr lang="en-US" sz="3200"/>
              <a:t>All videos and audio recordings need accurate transcripts and/or closed captions.</a:t>
            </a:r>
          </a:p>
        </p:txBody>
      </p:sp>
      <p:pic>
        <p:nvPicPr>
          <p:cNvPr id="4" name="Graphic 3" descr="Video or vlog icon">
            <a:extLst>
              <a:ext uri="{FF2B5EF4-FFF2-40B4-BE49-F238E27FC236}">
                <a16:creationId xmlns:a16="http://schemas.microsoft.com/office/drawing/2014/main" id="{2A30BD2F-4E32-2078-62AC-F0FB95E5E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7203" y="3312354"/>
            <a:ext cx="1381593" cy="1381593"/>
          </a:xfrm>
          <a:prstGeom prst="rect">
            <a:avLst/>
          </a:prstGeom>
        </p:spPr>
      </p:pic>
      <p:sp>
        <p:nvSpPr>
          <p:cNvPr id="5" name="TextBox 4">
            <a:extLst>
              <a:ext uri="{FF2B5EF4-FFF2-40B4-BE49-F238E27FC236}">
                <a16:creationId xmlns:a16="http://schemas.microsoft.com/office/drawing/2014/main" id="{F510C966-0BAC-59DF-08F4-00BBBBAEC5C0}"/>
              </a:ext>
            </a:extLst>
          </p:cNvPr>
          <p:cNvSpPr txBox="1"/>
          <p:nvPr/>
        </p:nvSpPr>
        <p:spPr>
          <a:xfrm>
            <a:off x="6241835" y="5044907"/>
            <a:ext cx="5578707" cy="954107"/>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Create accessible audio, video, and multimedia </a:t>
            </a:r>
            <a:endParaRPr lang="en-US" sz="2800">
              <a:solidFill>
                <a:srgbClr val="0057B7"/>
              </a:solidFill>
            </a:endParaRPr>
          </a:p>
        </p:txBody>
      </p:sp>
      <p:sp>
        <p:nvSpPr>
          <p:cNvPr id="6" name="TextBox 5">
            <a:extLst>
              <a:ext uri="{FF2B5EF4-FFF2-40B4-BE49-F238E27FC236}">
                <a16:creationId xmlns:a16="http://schemas.microsoft.com/office/drawing/2014/main" id="{90D6719D-016D-6CED-4CEC-603D947DB231}"/>
              </a:ext>
            </a:extLst>
          </p:cNvPr>
          <p:cNvSpPr txBox="1"/>
          <p:nvPr/>
        </p:nvSpPr>
        <p:spPr>
          <a:xfrm>
            <a:off x="6241835" y="4145367"/>
            <a:ext cx="5404203" cy="523220"/>
          </a:xfrm>
          <a:prstGeom prst="rect">
            <a:avLst/>
          </a:prstGeom>
          <a:noFill/>
        </p:spPr>
        <p:txBody>
          <a:bodyPr wrap="square" rtlCol="0">
            <a:spAutoFit/>
          </a:bodyPr>
          <a:lstStyle/>
          <a:p>
            <a:r>
              <a:rPr lang="en-US" sz="2800">
                <a:solidFill>
                  <a:srgbClr val="0057B7"/>
                </a:solidFill>
                <a:hlinkClick r:id="rId6">
                  <a:extLst>
                    <a:ext uri="{A12FA001-AC4F-418D-AE19-62706E023703}">
                      <ahyp:hlinkClr xmlns:ahyp="http://schemas.microsoft.com/office/drawing/2018/hyperlinkcolor" val="tx"/>
                    </a:ext>
                  </a:extLst>
                </a:hlinkClick>
              </a:rPr>
              <a:t>ARC: Captions and Transcripts</a:t>
            </a:r>
            <a:r>
              <a:rPr lang="en-US" sz="2800">
                <a:solidFill>
                  <a:srgbClr val="0057B7"/>
                </a:solidFill>
              </a:rPr>
              <a:t> </a:t>
            </a:r>
          </a:p>
        </p:txBody>
      </p:sp>
    </p:spTree>
    <p:extLst>
      <p:ext uri="{BB962C8B-B14F-4D97-AF65-F5344CB8AC3E}">
        <p14:creationId xmlns:p14="http://schemas.microsoft.com/office/powerpoint/2010/main" val="126490060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1141004"/>
          </a:xfrm>
        </p:spPr>
        <p:txBody>
          <a:bodyPr>
            <a:normAutofit/>
          </a:bodyPr>
          <a:lstStyle/>
          <a:p>
            <a:r>
              <a:rPr lang="en-US"/>
              <a:t>Transcripts &amp; Captions</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104897" y="2286000"/>
            <a:ext cx="9486903" cy="3809999"/>
          </a:xfrm>
        </p:spPr>
        <p:txBody>
          <a:bodyPr vert="horz" lIns="91440" tIns="45720" rIns="91440" bIns="45720" rtlCol="0" anchor="t">
            <a:normAutofit/>
          </a:bodyPr>
          <a:lstStyle/>
          <a:p>
            <a:r>
              <a:rPr lang="en-US" sz="2400"/>
              <a:t>Use </a:t>
            </a:r>
            <a:r>
              <a:rPr lang="en-US" sz="2400">
                <a:solidFill>
                  <a:srgbClr val="0057B7"/>
                </a:solidFill>
                <a:hlinkClick r:id="rId3">
                  <a:extLst>
                    <a:ext uri="{A12FA001-AC4F-418D-AE19-62706E023703}">
                      <ahyp:hlinkClr xmlns:ahyp="http://schemas.microsoft.com/office/drawing/2018/hyperlinkcolor" val="tx"/>
                    </a:ext>
                  </a:extLst>
                </a:hlinkClick>
              </a:rPr>
              <a:t>Echo360</a:t>
            </a:r>
            <a:r>
              <a:rPr lang="en-US" sz="2400"/>
              <a:t> for your course videos.</a:t>
            </a:r>
          </a:p>
          <a:p>
            <a:r>
              <a:rPr lang="en-US" sz="2400"/>
              <a:t>Automatic speech recognition (ASR) is applied upon upload, but please </a:t>
            </a:r>
            <a:r>
              <a:rPr lang="en-US" sz="2400">
                <a:solidFill>
                  <a:srgbClr val="0057B7"/>
                </a:solidFill>
                <a:hlinkClick r:id="rId4">
                  <a:extLst>
                    <a:ext uri="{A12FA001-AC4F-418D-AE19-62706E023703}">
                      <ahyp:hlinkClr xmlns:ahyp="http://schemas.microsoft.com/office/drawing/2018/hyperlinkcolor" val="tx"/>
                    </a:ext>
                  </a:extLst>
                </a:hlinkClick>
              </a:rPr>
              <a:t>edit transcripts</a:t>
            </a:r>
            <a:r>
              <a:rPr lang="en-US" sz="2400" b="1">
                <a:solidFill>
                  <a:srgbClr val="0057B7"/>
                </a:solidFill>
              </a:rPr>
              <a:t> </a:t>
            </a:r>
            <a:r>
              <a:rPr lang="en-US" sz="2400"/>
              <a:t>for accuracy.</a:t>
            </a:r>
          </a:p>
          <a:p>
            <a:r>
              <a:rPr lang="en-US" sz="2400"/>
              <a:t>Verify that videos from other sources (YouTube, etc.) have captions.</a:t>
            </a:r>
          </a:p>
          <a:p>
            <a:endParaRPr lang="en-US" sz="2400"/>
          </a:p>
          <a:p>
            <a:pPr marL="0" indent="0">
              <a:buNone/>
            </a:pPr>
            <a:r>
              <a:rPr lang="en-US" sz="2400">
                <a:solidFill>
                  <a:srgbClr val="0057B7"/>
                </a:solidFill>
                <a:hlinkClick r:id="rId5">
                  <a:extLst>
                    <a:ext uri="{A12FA001-AC4F-418D-AE19-62706E023703}">
                      <ahyp:hlinkClr xmlns:ahyp="http://schemas.microsoft.com/office/drawing/2018/hyperlinkcolor" val="tx"/>
                    </a:ext>
                  </a:extLst>
                </a:hlinkClick>
              </a:rPr>
              <a:t>ARC: Captions and Transcripts</a:t>
            </a:r>
            <a:r>
              <a:rPr lang="en-US" sz="2400">
                <a:solidFill>
                  <a:srgbClr val="0057B7"/>
                </a:solidFill>
              </a:rPr>
              <a:t> </a:t>
            </a:r>
          </a:p>
          <a:p>
            <a:pPr marL="0" indent="0">
              <a:buNone/>
            </a:pPr>
            <a:endParaRPr lang="en-US" sz="2400"/>
          </a:p>
        </p:txBody>
      </p:sp>
    </p:spTree>
    <p:extLst>
      <p:ext uri="{BB962C8B-B14F-4D97-AF65-F5344CB8AC3E}">
        <p14:creationId xmlns:p14="http://schemas.microsoft.com/office/powerpoint/2010/main" val="199105728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30297" y="366306"/>
            <a:ext cx="9486903" cy="700494"/>
          </a:xfrm>
        </p:spPr>
        <p:txBody>
          <a:bodyPr>
            <a:normAutofit/>
          </a:bodyPr>
          <a:lstStyle/>
          <a:p>
            <a:r>
              <a:rPr lang="en-US"/>
              <a:t>Editing a transcript with Echo (1)</a:t>
            </a:r>
          </a:p>
        </p:txBody>
      </p:sp>
      <p:pic>
        <p:nvPicPr>
          <p:cNvPr id="5" name="Picture 4" descr="EchoVideo transcript editor indicating “edit transcript” button">
            <a:extLst>
              <a:ext uri="{FF2B5EF4-FFF2-40B4-BE49-F238E27FC236}">
                <a16:creationId xmlns:a16="http://schemas.microsoft.com/office/drawing/2014/main" id="{38537C6F-FF81-25D1-AE2C-D4540920F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7" y="1294581"/>
            <a:ext cx="7772400" cy="5197113"/>
          </a:xfrm>
          <a:prstGeom prst="rect">
            <a:avLst/>
          </a:prstGeom>
          <a:ln w="12700">
            <a:solidFill>
              <a:schemeClr val="tx1"/>
            </a:solidFill>
          </a:ln>
        </p:spPr>
      </p:pic>
      <p:sp>
        <p:nvSpPr>
          <p:cNvPr id="3" name="TextBox 2">
            <a:extLst>
              <a:ext uri="{FF2B5EF4-FFF2-40B4-BE49-F238E27FC236}">
                <a16:creationId xmlns:a16="http://schemas.microsoft.com/office/drawing/2014/main" id="{13D21FCA-8B34-4C0F-C4FE-6AA869C44419}"/>
              </a:ext>
            </a:extLst>
          </p:cNvPr>
          <p:cNvSpPr txBox="1"/>
          <p:nvPr/>
        </p:nvSpPr>
        <p:spPr>
          <a:xfrm>
            <a:off x="9242453" y="4926701"/>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Image from Echo's </a:t>
            </a:r>
            <a:r>
              <a:rPr lang="en-US" sz="2400">
                <a:solidFill>
                  <a:srgbClr val="000000"/>
                </a:solidFill>
              </a:rPr>
              <a:t>documentation on how to </a:t>
            </a:r>
            <a:r>
              <a:rPr lang="en-US" sz="2400" u="sng">
                <a:solidFill>
                  <a:srgbClr val="0057B7"/>
                </a:solidFill>
                <a:hlinkClick r:id="rId4">
                  <a:extLst>
                    <a:ext uri="{A12FA001-AC4F-418D-AE19-62706E023703}">
                      <ahyp:hlinkClr xmlns:ahyp="http://schemas.microsoft.com/office/drawing/2018/hyperlinkcolor" val="tx"/>
                    </a:ext>
                  </a:extLst>
                </a:hlinkClick>
              </a:rPr>
              <a:t>edit a transcript.</a:t>
            </a:r>
            <a:endParaRPr lang="en-US" sz="2400"/>
          </a:p>
        </p:txBody>
      </p:sp>
    </p:spTree>
    <p:extLst>
      <p:ext uri="{BB962C8B-B14F-4D97-AF65-F5344CB8AC3E}">
        <p14:creationId xmlns:p14="http://schemas.microsoft.com/office/powerpoint/2010/main" val="323629069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30297" y="366306"/>
            <a:ext cx="9486903" cy="700494"/>
          </a:xfrm>
        </p:spPr>
        <p:txBody>
          <a:bodyPr>
            <a:normAutofit/>
          </a:bodyPr>
          <a:lstStyle/>
          <a:p>
            <a:r>
              <a:rPr lang="en-US"/>
              <a:t>Editing a transcript with Echo (2)</a:t>
            </a:r>
          </a:p>
        </p:txBody>
      </p:sp>
      <p:pic>
        <p:nvPicPr>
          <p:cNvPr id="5" name="Picture 4" descr="Screenshot of Echo edit transcript window showing video on the left and transcript in edit mode on the right. Arrow points to upper left &quot;Save as new version&quot;">
            <a:extLst>
              <a:ext uri="{FF2B5EF4-FFF2-40B4-BE49-F238E27FC236}">
                <a16:creationId xmlns:a16="http://schemas.microsoft.com/office/drawing/2014/main" id="{38537C6F-FF81-25D1-AE2C-D4540920F8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197" y="1323739"/>
            <a:ext cx="8409139" cy="5086604"/>
          </a:xfrm>
          <a:prstGeom prst="rect">
            <a:avLst/>
          </a:prstGeom>
          <a:ln w="12700">
            <a:solidFill>
              <a:schemeClr val="tx1"/>
            </a:solidFill>
          </a:ln>
        </p:spPr>
      </p:pic>
      <p:sp>
        <p:nvSpPr>
          <p:cNvPr id="4" name="TextBox 3">
            <a:extLst>
              <a:ext uri="{FF2B5EF4-FFF2-40B4-BE49-F238E27FC236}">
                <a16:creationId xmlns:a16="http://schemas.microsoft.com/office/drawing/2014/main" id="{FCB51EB0-3FCE-F840-0BEC-64B370BF5108}"/>
              </a:ext>
            </a:extLst>
          </p:cNvPr>
          <p:cNvSpPr txBox="1"/>
          <p:nvPr/>
        </p:nvSpPr>
        <p:spPr>
          <a:xfrm>
            <a:off x="9768435" y="4481639"/>
            <a:ext cx="221721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Image from Echo's </a:t>
            </a:r>
            <a:r>
              <a:rPr lang="en-US" sz="2400">
                <a:solidFill>
                  <a:srgbClr val="000000"/>
                </a:solidFill>
              </a:rPr>
              <a:t>documentation on how to </a:t>
            </a:r>
            <a:r>
              <a:rPr lang="en-US" sz="2400" u="sng">
                <a:solidFill>
                  <a:srgbClr val="0057B7"/>
                </a:solidFill>
                <a:hlinkClick r:id="rId4">
                  <a:extLst>
                    <a:ext uri="{A12FA001-AC4F-418D-AE19-62706E023703}">
                      <ahyp:hlinkClr xmlns:ahyp="http://schemas.microsoft.com/office/drawing/2018/hyperlinkcolor" val="tx"/>
                    </a:ext>
                  </a:extLst>
                </a:hlinkClick>
              </a:rPr>
              <a:t>edit a transcript.</a:t>
            </a:r>
            <a:endParaRPr lang="en-US" sz="2400"/>
          </a:p>
        </p:txBody>
      </p:sp>
    </p:spTree>
    <p:extLst>
      <p:ext uri="{BB962C8B-B14F-4D97-AF65-F5344CB8AC3E}">
        <p14:creationId xmlns:p14="http://schemas.microsoft.com/office/powerpoint/2010/main" val="392259536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30297" y="366306"/>
            <a:ext cx="9486903" cy="700494"/>
          </a:xfrm>
        </p:spPr>
        <p:txBody>
          <a:bodyPr>
            <a:normAutofit/>
          </a:bodyPr>
          <a:lstStyle/>
          <a:p>
            <a:r>
              <a:rPr lang="en-US"/>
              <a:t>Editing a transcript with Echo (3)</a:t>
            </a:r>
          </a:p>
        </p:txBody>
      </p:sp>
      <p:pic>
        <p:nvPicPr>
          <p:cNvPr id="5" name="Picture 4" descr="EchoVideo transcript editor indicating “edit transcript” button and “apply to CC” button">
            <a:extLst>
              <a:ext uri="{FF2B5EF4-FFF2-40B4-BE49-F238E27FC236}">
                <a16:creationId xmlns:a16="http://schemas.microsoft.com/office/drawing/2014/main" id="{38537C6F-FF81-25D1-AE2C-D4540920F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7" y="1294581"/>
            <a:ext cx="7772400" cy="5197113"/>
          </a:xfrm>
          <a:prstGeom prst="rect">
            <a:avLst/>
          </a:prstGeom>
          <a:ln w="12700">
            <a:solidFill>
              <a:schemeClr val="tx1"/>
            </a:solidFill>
          </a:ln>
        </p:spPr>
      </p:pic>
      <p:sp>
        <p:nvSpPr>
          <p:cNvPr id="3" name="Up Arrow 2" descr="Arrow pointing to Apply to CC">
            <a:extLst>
              <a:ext uri="{FF2B5EF4-FFF2-40B4-BE49-F238E27FC236}">
                <a16:creationId xmlns:a16="http://schemas.microsoft.com/office/drawing/2014/main" id="{AE8CD3C5-53DA-F97B-E72A-9BBD04A7E35C}"/>
              </a:ext>
            </a:extLst>
          </p:cNvPr>
          <p:cNvSpPr/>
          <p:nvPr/>
        </p:nvSpPr>
        <p:spPr>
          <a:xfrm rot="18921430">
            <a:off x="8014886" y="1996070"/>
            <a:ext cx="152160" cy="1052871"/>
          </a:xfrm>
          <a:prstGeom prst="upArrow">
            <a:avLst/>
          </a:prstGeom>
          <a:solidFill>
            <a:srgbClr val="FC424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AD15F1-1E2B-D26A-EC89-EBB416DDD074}"/>
              </a:ext>
            </a:extLst>
          </p:cNvPr>
          <p:cNvSpPr txBox="1"/>
          <p:nvPr/>
        </p:nvSpPr>
        <p:spPr>
          <a:xfrm>
            <a:off x="9242453" y="4926701"/>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Image from Echo's </a:t>
            </a:r>
            <a:r>
              <a:rPr lang="en-US" sz="2400">
                <a:solidFill>
                  <a:srgbClr val="000000"/>
                </a:solidFill>
              </a:rPr>
              <a:t>documentation on how to </a:t>
            </a:r>
            <a:r>
              <a:rPr lang="en-US" sz="2400" u="sng">
                <a:solidFill>
                  <a:srgbClr val="0057B7"/>
                </a:solidFill>
                <a:hlinkClick r:id="rId4">
                  <a:extLst>
                    <a:ext uri="{A12FA001-AC4F-418D-AE19-62706E023703}">
                      <ahyp:hlinkClr xmlns:ahyp="http://schemas.microsoft.com/office/drawing/2018/hyperlinkcolor" val="tx"/>
                    </a:ext>
                  </a:extLst>
                </a:hlinkClick>
              </a:rPr>
              <a:t>edit a transcript.</a:t>
            </a:r>
            <a:endParaRPr lang="en-US" sz="2400"/>
          </a:p>
        </p:txBody>
      </p:sp>
    </p:spTree>
    <p:extLst>
      <p:ext uri="{BB962C8B-B14F-4D97-AF65-F5344CB8AC3E}">
        <p14:creationId xmlns:p14="http://schemas.microsoft.com/office/powerpoint/2010/main" val="257930654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092398" y="250372"/>
            <a:ext cx="7516086" cy="990599"/>
          </a:xfrm>
        </p:spPr>
        <p:txBody>
          <a:bodyPr>
            <a:normAutofit/>
          </a:bodyPr>
          <a:lstStyle/>
          <a:p>
            <a:r>
              <a:rPr lang="en-US"/>
              <a:t>Screen reader demo</a:t>
            </a:r>
          </a:p>
        </p:txBody>
      </p:sp>
      <p:pic>
        <p:nvPicPr>
          <p:cNvPr id="6" name="Online Media 5" descr="Screen Reader Demo for Digital Accessibility">
            <a:hlinkClick r:id="" action="ppaction://media"/>
            <a:extLst>
              <a:ext uri="{FF2B5EF4-FFF2-40B4-BE49-F238E27FC236}">
                <a16:creationId xmlns:a16="http://schemas.microsoft.com/office/drawing/2014/main" id="{9BD411C4-8613-8C50-9CDF-E4D309FD9D2E}"/>
              </a:ext>
            </a:extLst>
          </p:cNvPr>
          <p:cNvPicPr>
            <a:picLocks noGrp="1" noRot="1" noChangeAspect="1"/>
          </p:cNvPicPr>
          <p:nvPr>
            <p:ph idx="1"/>
            <a:videoFile r:link="rId1"/>
          </p:nvPr>
        </p:nvPicPr>
        <p:blipFill>
          <a:blip r:embed="rId4"/>
          <a:stretch>
            <a:fillRect/>
          </a:stretch>
        </p:blipFill>
        <p:spPr>
          <a:xfrm>
            <a:off x="1092398" y="1338944"/>
            <a:ext cx="8895052" cy="5025453"/>
          </a:xfrm>
          <a:prstGeom prst="rect">
            <a:avLst/>
          </a:prstGeom>
        </p:spPr>
      </p:pic>
      <p:sp>
        <p:nvSpPr>
          <p:cNvPr id="4" name="TextBox 3">
            <a:extLst>
              <a:ext uri="{FF2B5EF4-FFF2-40B4-BE49-F238E27FC236}">
                <a16:creationId xmlns:a16="http://schemas.microsoft.com/office/drawing/2014/main" id="{655645DA-4EC7-E61D-A6C1-ACF3ACFE3AFA}"/>
              </a:ext>
            </a:extLst>
          </p:cNvPr>
          <p:cNvSpPr txBox="1"/>
          <p:nvPr/>
        </p:nvSpPr>
        <p:spPr>
          <a:xfrm>
            <a:off x="10122317" y="4609967"/>
            <a:ext cx="1867382" cy="1754326"/>
          </a:xfrm>
          <a:prstGeom prst="rect">
            <a:avLst/>
          </a:prstGeom>
          <a:noFill/>
        </p:spPr>
        <p:txBody>
          <a:bodyPr wrap="square" lIns="91440" tIns="45720" rIns="91440" bIns="45720" anchor="t">
            <a:spAutoFit/>
          </a:bodyPr>
          <a:lstStyle/>
          <a:p>
            <a:r>
              <a:rPr lang="en-US" sz="1800">
                <a:solidFill>
                  <a:srgbClr val="0057B7"/>
                </a:solidFill>
                <a:hlinkClick r:id="rId5">
                  <a:extLst>
                    <a:ext uri="{A12FA001-AC4F-418D-AE19-62706E023703}">
                      <ahyp:hlinkClr xmlns:ahyp="http://schemas.microsoft.com/office/drawing/2018/hyperlinkcolor" val="tx"/>
                    </a:ext>
                  </a:extLst>
                </a:hlinkClick>
              </a:rPr>
              <a:t>Screen reader demo </a:t>
            </a:r>
            <a:r>
              <a:rPr lang="en-US">
                <a:solidFill>
                  <a:srgbClr val="0057B7"/>
                </a:solidFill>
                <a:hlinkClick r:id="rId5">
                  <a:extLst>
                    <a:ext uri="{A12FA001-AC4F-418D-AE19-62706E023703}">
                      <ahyp:hlinkClr xmlns:ahyp="http://schemas.microsoft.com/office/drawing/2018/hyperlinkcolor" val="tx"/>
                    </a:ext>
                  </a:extLst>
                </a:hlinkClick>
              </a:rPr>
              <a:t>for digital accessibility with Mark Sutton from UCSF (YouTube)</a:t>
            </a:r>
            <a:r>
              <a:rPr lang="en-US">
                <a:solidFill>
                  <a:srgbClr val="0057B7"/>
                </a:solidFill>
              </a:rPr>
              <a:t> </a:t>
            </a:r>
            <a:endParaRPr lang="en-US"/>
          </a:p>
        </p:txBody>
      </p:sp>
    </p:spTree>
    <p:extLst>
      <p:ext uri="{BB962C8B-B14F-4D97-AF65-F5344CB8AC3E}">
        <p14:creationId xmlns:p14="http://schemas.microsoft.com/office/powerpoint/2010/main" val="2162105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video>
              <p:cMediaNode vol="80000">
                <p:cTn id="2" fill="hold" display="0">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73150" y="2455694"/>
            <a:ext cx="3965456" cy="629587"/>
          </a:xfrm>
        </p:spPr>
        <p:txBody>
          <a:bodyPr anchor="ctr">
            <a:noAutofit/>
          </a:bodyPr>
          <a:lstStyle/>
          <a:p>
            <a:pPr algn="ctr"/>
            <a:r>
              <a:rPr lang="en-US" sz="3600">
                <a:solidFill>
                  <a:schemeClr val="bg1"/>
                </a:solidFill>
              </a:rPr>
              <a:t>Color</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5999" y="762000"/>
            <a:ext cx="5362803" cy="4089400"/>
          </a:xfrm>
        </p:spPr>
        <p:txBody>
          <a:bodyPr anchor="ctr">
            <a:normAutofit/>
          </a:bodyPr>
          <a:lstStyle/>
          <a:p>
            <a:r>
              <a:rPr lang="en-US" sz="3200"/>
              <a:t>Color needs appropriate contrast.</a:t>
            </a:r>
          </a:p>
          <a:p>
            <a:r>
              <a:rPr lang="en-US" sz="3200"/>
              <a:t>Color should not be the only way that information or meaning is communicated.</a:t>
            </a:r>
          </a:p>
        </p:txBody>
      </p:sp>
      <p:pic>
        <p:nvPicPr>
          <p:cNvPr id="5" name="Graphic 4" descr="Color palette icon">
            <a:extLst>
              <a:ext uri="{FF2B5EF4-FFF2-40B4-BE49-F238E27FC236}">
                <a16:creationId xmlns:a16="http://schemas.microsoft.com/office/drawing/2014/main" id="{9BA712BD-C18C-DE22-E1EA-7A37225C3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7628" y="3085281"/>
            <a:ext cx="1380744" cy="1380744"/>
          </a:xfrm>
          <a:prstGeom prst="rect">
            <a:avLst/>
          </a:prstGeom>
        </p:spPr>
      </p:pic>
      <p:sp>
        <p:nvSpPr>
          <p:cNvPr id="4" name="TextBox 3">
            <a:extLst>
              <a:ext uri="{FF2B5EF4-FFF2-40B4-BE49-F238E27FC236}">
                <a16:creationId xmlns:a16="http://schemas.microsoft.com/office/drawing/2014/main" id="{9A9F45D2-D8DF-C64C-B77C-A769D942A565}"/>
              </a:ext>
            </a:extLst>
          </p:cNvPr>
          <p:cNvSpPr txBox="1"/>
          <p:nvPr/>
        </p:nvSpPr>
        <p:spPr>
          <a:xfrm>
            <a:off x="6096000" y="5219797"/>
            <a:ext cx="5362803" cy="523220"/>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Color and color contrast</a:t>
            </a:r>
            <a:endParaRPr lang="en-US" sz="2800">
              <a:solidFill>
                <a:srgbClr val="0057B7"/>
              </a:solidFill>
            </a:endParaRPr>
          </a:p>
        </p:txBody>
      </p:sp>
    </p:spTree>
    <p:extLst>
      <p:ext uri="{BB962C8B-B14F-4D97-AF65-F5344CB8AC3E}">
        <p14:creationId xmlns:p14="http://schemas.microsoft.com/office/powerpoint/2010/main" val="57190845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1141004"/>
          </a:xfrm>
        </p:spPr>
        <p:txBody>
          <a:bodyPr>
            <a:normAutofit/>
          </a:bodyPr>
          <a:lstStyle/>
          <a:p>
            <a:r>
              <a:rPr lang="en-US"/>
              <a:t>Objectives</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104897" y="2085880"/>
            <a:ext cx="10638370" cy="3804055"/>
          </a:xfrm>
        </p:spPr>
        <p:txBody>
          <a:bodyPr vert="horz" lIns="91440" tIns="45720" rIns="91440" bIns="45720" rtlCol="0" anchor="t">
            <a:normAutofit fontScale="92500" lnSpcReduction="10000"/>
          </a:bodyPr>
          <a:lstStyle/>
          <a:p>
            <a:pPr marL="0" indent="0">
              <a:buNone/>
            </a:pPr>
            <a:r>
              <a:rPr lang="en-US" sz="2400"/>
              <a:t>By the end of the session, you'll be able to:</a:t>
            </a:r>
          </a:p>
          <a:p>
            <a:pPr marL="342900" indent="-342900">
              <a:buFont typeface="Arial" panose="020B0604020202020204" pitchFamily="34" charset="0"/>
              <a:buAutoNum type="arabicPeriod"/>
            </a:pPr>
            <a:r>
              <a:rPr lang="en-US" sz="2400" b="0"/>
              <a:t>Define digital accessibility</a:t>
            </a:r>
          </a:p>
          <a:p>
            <a:pPr marL="342900" indent="-342900">
              <a:buFont typeface="+mj-lt"/>
              <a:buAutoNum type="arabicPeriod"/>
            </a:pPr>
            <a:r>
              <a:rPr lang="en-US" sz="2400"/>
              <a:t>Explain why digital accessibility is important and why we’re focusing on it now</a:t>
            </a:r>
          </a:p>
          <a:p>
            <a:pPr marL="342900" indent="-342900">
              <a:buFont typeface="+mj-lt"/>
              <a:buAutoNum type="arabicPeriod"/>
            </a:pPr>
            <a:r>
              <a:rPr lang="en-US" sz="2400"/>
              <a:t>Describe accessibility practices for online content (including course content)</a:t>
            </a:r>
          </a:p>
          <a:p>
            <a:pPr marL="342900" indent="-342900">
              <a:buFont typeface="+mj-lt"/>
              <a:buAutoNum type="arabicPeriod"/>
            </a:pPr>
            <a:r>
              <a:rPr lang="en-US" sz="2400"/>
              <a:t>Identify a step you can take to make your content or materials accessible</a:t>
            </a:r>
          </a:p>
          <a:p>
            <a:pPr marL="342900" indent="-342900">
              <a:buAutoNum type="arabicPeriod"/>
            </a:pPr>
            <a:r>
              <a:rPr lang="en-US" sz="2400"/>
              <a:t>Navigate the online Accessibility Resource Center (ARC)</a:t>
            </a:r>
          </a:p>
          <a:p>
            <a:pPr marL="342900" indent="-342900">
              <a:buAutoNum type="arabicPeriod"/>
            </a:pPr>
            <a:r>
              <a:rPr lang="en-US" sz="2400"/>
              <a:t>Use the built-in accessibility checkers in Word and PowerPoint</a:t>
            </a:r>
          </a:p>
        </p:txBody>
      </p:sp>
    </p:spTree>
    <p:extLst>
      <p:ext uri="{BB962C8B-B14F-4D97-AF65-F5344CB8AC3E}">
        <p14:creationId xmlns:p14="http://schemas.microsoft.com/office/powerpoint/2010/main" val="26699255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24ECF-E216-9FC6-BE48-987F0697B211}"/>
              </a:ext>
            </a:extLst>
          </p:cNvPr>
          <p:cNvSpPr>
            <a:spLocks noGrp="1"/>
          </p:cNvSpPr>
          <p:nvPr>
            <p:ph type="title"/>
          </p:nvPr>
        </p:nvSpPr>
        <p:spPr>
          <a:xfrm>
            <a:off x="1205760" y="314267"/>
            <a:ext cx="6658758" cy="979118"/>
          </a:xfrm>
        </p:spPr>
        <p:txBody>
          <a:bodyPr anchor="ctr">
            <a:normAutofit/>
          </a:bodyPr>
          <a:lstStyle/>
          <a:p>
            <a:r>
              <a:rPr lang="en-US"/>
              <a:t>sufficient Color Contrast?</a:t>
            </a:r>
          </a:p>
        </p:txBody>
      </p:sp>
      <p:sp>
        <p:nvSpPr>
          <p:cNvPr id="10" name="Rounded Rectangle 9">
            <a:extLst>
              <a:ext uri="{FF2B5EF4-FFF2-40B4-BE49-F238E27FC236}">
                <a16:creationId xmlns:a16="http://schemas.microsoft.com/office/drawing/2014/main" id="{F0A93249-76BB-12D5-9F52-0B17A9ADF670}"/>
              </a:ext>
            </a:extLst>
          </p:cNvPr>
          <p:cNvSpPr/>
          <p:nvPr/>
        </p:nvSpPr>
        <p:spPr>
          <a:xfrm>
            <a:off x="1106152" y="1864019"/>
            <a:ext cx="3031299" cy="851770"/>
          </a:xfrm>
          <a:prstGeom prst="roundRect">
            <a:avLst/>
          </a:prstGeom>
          <a:solidFill>
            <a:srgbClr val="64A70B"/>
          </a:solidFill>
          <a:ln>
            <a:solidFill>
              <a:srgbClr val="64A70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545859"/>
                </a:solidFill>
                <a:latin typeface="Trade Gothic Next"/>
              </a:rPr>
              <a:t>Option 1</a:t>
            </a:r>
            <a:endParaRPr lang="en-US" dirty="0">
              <a:solidFill>
                <a:srgbClr val="545859"/>
              </a:solidFill>
              <a:latin typeface="Trade Gothic Next" panose="020B0503040303020004" pitchFamily="34" charset="0"/>
            </a:endParaRPr>
          </a:p>
        </p:txBody>
      </p:sp>
      <p:sp>
        <p:nvSpPr>
          <p:cNvPr id="12" name="Rounded Rectangle 11">
            <a:extLst>
              <a:ext uri="{FF2B5EF4-FFF2-40B4-BE49-F238E27FC236}">
                <a16:creationId xmlns:a16="http://schemas.microsoft.com/office/drawing/2014/main" id="{65943D72-E6C9-A70A-9549-458C7F3D84EA}"/>
              </a:ext>
            </a:extLst>
          </p:cNvPr>
          <p:cNvSpPr/>
          <p:nvPr/>
        </p:nvSpPr>
        <p:spPr>
          <a:xfrm>
            <a:off x="4480740" y="1864019"/>
            <a:ext cx="3031299" cy="851770"/>
          </a:xfrm>
          <a:prstGeom prst="roundRect">
            <a:avLst/>
          </a:prstGeom>
          <a:solidFill>
            <a:srgbClr val="FFC72C"/>
          </a:solidFill>
          <a:ln>
            <a:solidFill>
              <a:srgbClr val="FFC72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Trade Gothic Next"/>
              </a:rPr>
              <a:t>Option 2</a:t>
            </a:r>
            <a:endParaRPr lang="en-US" dirty="0">
              <a:solidFill>
                <a:schemeClr val="tx1"/>
              </a:solidFill>
              <a:latin typeface="Trade Gothic Next" panose="020B0503040303020004" pitchFamily="34" charset="0"/>
            </a:endParaRPr>
          </a:p>
        </p:txBody>
      </p:sp>
      <p:sp>
        <p:nvSpPr>
          <p:cNvPr id="11" name="Rounded Rectangle 10">
            <a:extLst>
              <a:ext uri="{FF2B5EF4-FFF2-40B4-BE49-F238E27FC236}">
                <a16:creationId xmlns:a16="http://schemas.microsoft.com/office/drawing/2014/main" id="{09CCE58A-5E99-16E2-6F88-BF6016316E4D}"/>
              </a:ext>
            </a:extLst>
          </p:cNvPr>
          <p:cNvSpPr/>
          <p:nvPr/>
        </p:nvSpPr>
        <p:spPr>
          <a:xfrm>
            <a:off x="7855328" y="1848362"/>
            <a:ext cx="3031299" cy="851770"/>
          </a:xfrm>
          <a:prstGeom prst="roundRect">
            <a:avLst/>
          </a:prstGeom>
          <a:solidFill>
            <a:srgbClr val="759DC4"/>
          </a:solidFill>
          <a:ln>
            <a:solidFill>
              <a:srgbClr val="759D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FFC72C"/>
                </a:solidFill>
                <a:latin typeface="Trade Gothic Next"/>
              </a:rPr>
              <a:t>Option 3</a:t>
            </a:r>
            <a:endParaRPr lang="en-US" dirty="0">
              <a:solidFill>
                <a:srgbClr val="FFC72C"/>
              </a:solidFill>
              <a:latin typeface="Trade Gothic Next" panose="020B0503040303020004" pitchFamily="34" charset="0"/>
            </a:endParaRPr>
          </a:p>
        </p:txBody>
      </p:sp>
      <p:sp>
        <p:nvSpPr>
          <p:cNvPr id="3" name="Rounded Rectangle 2">
            <a:extLst>
              <a:ext uri="{FF2B5EF4-FFF2-40B4-BE49-F238E27FC236}">
                <a16:creationId xmlns:a16="http://schemas.microsoft.com/office/drawing/2014/main" id="{FC7F1E6A-0317-5FB0-6E6B-B2681244D13A}"/>
              </a:ext>
            </a:extLst>
          </p:cNvPr>
          <p:cNvSpPr/>
          <p:nvPr/>
        </p:nvSpPr>
        <p:spPr>
          <a:xfrm>
            <a:off x="1121095" y="3413395"/>
            <a:ext cx="3031299" cy="851770"/>
          </a:xfrm>
          <a:prstGeom prst="roundRect">
            <a:avLst/>
          </a:prstGeom>
          <a:solidFill>
            <a:srgbClr val="759DC4"/>
          </a:solidFill>
          <a:ln>
            <a:solidFill>
              <a:srgbClr val="759D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ade Gothic Next"/>
              </a:rPr>
              <a:t>Option 4</a:t>
            </a:r>
            <a:endParaRPr lang="en-US" dirty="0">
              <a:latin typeface="Trade Gothic Next" panose="020B0503040303020004" pitchFamily="34" charset="0"/>
            </a:endParaRPr>
          </a:p>
        </p:txBody>
      </p:sp>
      <p:sp>
        <p:nvSpPr>
          <p:cNvPr id="7" name="Rounded Rectangle 6">
            <a:extLst>
              <a:ext uri="{FF2B5EF4-FFF2-40B4-BE49-F238E27FC236}">
                <a16:creationId xmlns:a16="http://schemas.microsoft.com/office/drawing/2014/main" id="{F124D452-8126-6BFF-7442-F3996EEE17E7}"/>
              </a:ext>
            </a:extLst>
          </p:cNvPr>
          <p:cNvSpPr/>
          <p:nvPr/>
        </p:nvSpPr>
        <p:spPr>
          <a:xfrm>
            <a:off x="4495683" y="3413395"/>
            <a:ext cx="3031299" cy="851770"/>
          </a:xfrm>
          <a:prstGeom prst="roundRect">
            <a:avLst/>
          </a:prstGeom>
          <a:solidFill>
            <a:srgbClr val="64A70B"/>
          </a:solidFill>
          <a:ln>
            <a:solidFill>
              <a:srgbClr val="64A70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Trade Gothic Next"/>
              </a:rPr>
              <a:t>Option 5</a:t>
            </a:r>
            <a:endParaRPr lang="en-US" dirty="0">
              <a:latin typeface="Trade Gothic Next" panose="020B0503040303020004" pitchFamily="34" charset="0"/>
            </a:endParaRPr>
          </a:p>
        </p:txBody>
      </p:sp>
      <p:sp>
        <p:nvSpPr>
          <p:cNvPr id="14" name="Rounded Rectangle 13">
            <a:extLst>
              <a:ext uri="{FF2B5EF4-FFF2-40B4-BE49-F238E27FC236}">
                <a16:creationId xmlns:a16="http://schemas.microsoft.com/office/drawing/2014/main" id="{A6A0F1F4-3ED3-3C69-210A-661EE5E92B5C}"/>
              </a:ext>
            </a:extLst>
          </p:cNvPr>
          <p:cNvSpPr/>
          <p:nvPr/>
        </p:nvSpPr>
        <p:spPr>
          <a:xfrm>
            <a:off x="7870268" y="3413395"/>
            <a:ext cx="3031299" cy="851770"/>
          </a:xfrm>
          <a:prstGeom prst="roundRect">
            <a:avLst/>
          </a:prstGeom>
          <a:solidFill>
            <a:srgbClr val="545859"/>
          </a:solidFill>
          <a:ln>
            <a:solidFill>
              <a:srgbClr val="54585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Trade Gothic Next"/>
              </a:rPr>
              <a:t>Option 6</a:t>
            </a:r>
            <a:endParaRPr lang="en-US" dirty="0">
              <a:solidFill>
                <a:schemeClr val="bg1"/>
              </a:solidFill>
              <a:latin typeface="Trade Gothic Next" panose="020B0503040303020004" pitchFamily="34" charset="0"/>
            </a:endParaRPr>
          </a:p>
        </p:txBody>
      </p:sp>
      <p:sp>
        <p:nvSpPr>
          <p:cNvPr id="15" name="Rounded Rectangle 14">
            <a:extLst>
              <a:ext uri="{FF2B5EF4-FFF2-40B4-BE49-F238E27FC236}">
                <a16:creationId xmlns:a16="http://schemas.microsoft.com/office/drawing/2014/main" id="{94A888A0-86E2-E01F-925D-18D9D320C64D}"/>
              </a:ext>
            </a:extLst>
          </p:cNvPr>
          <p:cNvSpPr/>
          <p:nvPr/>
        </p:nvSpPr>
        <p:spPr>
          <a:xfrm>
            <a:off x="2720235" y="4951463"/>
            <a:ext cx="6751530" cy="851770"/>
          </a:xfrm>
          <a:prstGeom prst="roundRect">
            <a:avLst/>
          </a:prstGeom>
          <a:solidFill>
            <a:srgbClr val="0057B7"/>
          </a:solidFill>
          <a:ln>
            <a:solidFill>
              <a:srgbClr val="0057B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Options 2 and 6 meet standards.</a:t>
            </a:r>
          </a:p>
          <a:p>
            <a:pPr algn="ctr"/>
            <a:r>
              <a:rPr lang="en-US" dirty="0"/>
              <a:t>(And this box does, too.)</a:t>
            </a:r>
          </a:p>
        </p:txBody>
      </p:sp>
    </p:spTree>
    <p:extLst>
      <p:ext uri="{BB962C8B-B14F-4D97-AF65-F5344CB8AC3E}">
        <p14:creationId xmlns:p14="http://schemas.microsoft.com/office/powerpoint/2010/main" val="3865432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11" grpId="0" animBg="1"/>
      <p:bldP spid="11" grpId="1" animBg="1"/>
      <p:bldP spid="11" grpId="2" animBg="1"/>
      <p:bldP spid="3" grpId="0" animBg="1"/>
      <p:bldP spid="3" grpId="1" animBg="1"/>
      <p:bldP spid="3" grpId="2" animBg="1"/>
      <p:bldP spid="7" grpId="0" animBg="1"/>
      <p:bldP spid="7" grpId="1" animBg="1"/>
      <p:bldP spid="7" grpId="2" animBg="1"/>
      <p:bldP spid="14" grpId="0" animBg="1"/>
      <p:bldP spid="14" grpId="1" animBg="1"/>
      <p:bldP spid="14" grpId="2"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749299"/>
          </a:xfrm>
        </p:spPr>
        <p:txBody>
          <a:bodyPr>
            <a:normAutofit/>
          </a:bodyPr>
          <a:lstStyle/>
          <a:p>
            <a:r>
              <a:rPr lang="en-US"/>
              <a:t>How to: color contrast</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104897" y="1937238"/>
            <a:ext cx="10109203" cy="3829259"/>
          </a:xfrm>
        </p:spPr>
        <p:txBody>
          <a:bodyPr vert="horz" lIns="91440" tIns="45720" rIns="91440" bIns="45720" rtlCol="0" anchor="t">
            <a:noAutofit/>
          </a:bodyPr>
          <a:lstStyle/>
          <a:p>
            <a:r>
              <a:rPr lang="en-US" sz="2400"/>
              <a:t>Use simple color combinations like black font on white background.</a:t>
            </a:r>
          </a:p>
          <a:p>
            <a:r>
              <a:rPr lang="en-US" sz="2400"/>
              <a:t>Avoid images as backgrounds.</a:t>
            </a:r>
          </a:p>
          <a:p>
            <a:r>
              <a:rPr lang="en-US" sz="2400"/>
              <a:t>Use a color contrast checker.</a:t>
            </a:r>
          </a:p>
          <a:p>
            <a:pPr marL="560070" lvl="1" indent="-285750">
              <a:buFont typeface="Arial" panose="020B0604020202020204" pitchFamily="34" charset="0"/>
              <a:buChar char="•"/>
            </a:pPr>
            <a:r>
              <a:rPr lang="en-US" sz="2400" b="0">
                <a:solidFill>
                  <a:srgbClr val="0057B7"/>
                </a:solidFill>
                <a:hlinkClick r:id="rId3">
                  <a:extLst>
                    <a:ext uri="{A12FA001-AC4F-418D-AE19-62706E023703}">
                      <ahyp:hlinkClr xmlns:ahyp="http://schemas.microsoft.com/office/drawing/2018/hyperlinkcolor" val="tx"/>
                    </a:ext>
                  </a:extLst>
                </a:hlinkClick>
              </a:rPr>
              <a:t>Color Contrast Checker (WebAIM)</a:t>
            </a:r>
            <a:r>
              <a:rPr lang="en-US" sz="2400" b="0"/>
              <a:t> (browser)</a:t>
            </a:r>
          </a:p>
          <a:p>
            <a:pPr marL="560070" lvl="1" indent="-285750">
              <a:buFont typeface="Arial" panose="020B0604020202020204" pitchFamily="34" charset="0"/>
              <a:buChar char="•"/>
            </a:pPr>
            <a:r>
              <a:rPr lang="en-US" sz="2400" b="0">
                <a:solidFill>
                  <a:srgbClr val="0057B7"/>
                </a:solidFill>
                <a:hlinkClick r:id="rId4">
                  <a:extLst>
                    <a:ext uri="{A12FA001-AC4F-418D-AE19-62706E023703}">
                      <ahyp:hlinkClr xmlns:ahyp="http://schemas.microsoft.com/office/drawing/2018/hyperlinkcolor" val="tx"/>
                    </a:ext>
                  </a:extLst>
                </a:hlinkClick>
              </a:rPr>
              <a:t>Colour Contrast Analyzer (TPGi)</a:t>
            </a:r>
            <a:r>
              <a:rPr lang="en-US" sz="2400" b="0">
                <a:solidFill>
                  <a:srgbClr val="0057B7"/>
                </a:solidFill>
              </a:rPr>
              <a:t> </a:t>
            </a:r>
            <a:r>
              <a:rPr lang="en-US" sz="2400" b="0"/>
              <a:t>(download)</a:t>
            </a:r>
          </a:p>
          <a:p>
            <a:pPr marL="560070" lvl="1" indent="-285750">
              <a:buFont typeface="Arial" panose="020B0604020202020204" pitchFamily="34" charset="0"/>
              <a:buChar char="•"/>
            </a:pPr>
            <a:r>
              <a:rPr lang="en-US" sz="2400" b="0">
                <a:solidFill>
                  <a:srgbClr val="0057B7"/>
                </a:solidFill>
                <a:hlinkClick r:id="rId5">
                  <a:extLst>
                    <a:ext uri="{A12FA001-AC4F-418D-AE19-62706E023703}">
                      <ahyp:hlinkClr xmlns:ahyp="http://schemas.microsoft.com/office/drawing/2018/hyperlinkcolor" val="tx"/>
                    </a:ext>
                  </a:extLst>
                </a:hlinkClick>
              </a:rPr>
              <a:t>Word &amp; PowerPoint Accessibility Checkers</a:t>
            </a:r>
            <a:endParaRPr lang="en-US" sz="2400" b="0"/>
          </a:p>
        </p:txBody>
      </p:sp>
    </p:spTree>
    <p:extLst>
      <p:ext uri="{BB962C8B-B14F-4D97-AF65-F5344CB8AC3E}">
        <p14:creationId xmlns:p14="http://schemas.microsoft.com/office/powerpoint/2010/main" val="214439586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676924" y="2556211"/>
            <a:ext cx="3039527" cy="1198148"/>
          </a:xfrm>
        </p:spPr>
        <p:txBody>
          <a:bodyPr>
            <a:normAutofit/>
          </a:bodyPr>
          <a:lstStyle/>
          <a:p>
            <a:r>
              <a:rPr lang="en-US"/>
              <a:t>Contrast checkers</a:t>
            </a:r>
          </a:p>
        </p:txBody>
      </p:sp>
      <p:sp>
        <p:nvSpPr>
          <p:cNvPr id="3" name="TextBox 2">
            <a:extLst>
              <a:ext uri="{FF2B5EF4-FFF2-40B4-BE49-F238E27FC236}">
                <a16:creationId xmlns:a16="http://schemas.microsoft.com/office/drawing/2014/main" id="{C8AD45F5-C9FE-3584-1E7F-59B626D85AB8}"/>
              </a:ext>
            </a:extLst>
          </p:cNvPr>
          <p:cNvSpPr txBox="1"/>
          <p:nvPr/>
        </p:nvSpPr>
        <p:spPr>
          <a:xfrm>
            <a:off x="678382" y="3903245"/>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solidFill>
                  <a:srgbClr val="0057B7"/>
                </a:solidFill>
                <a:hlinkClick r:id="rId3">
                  <a:extLst>
                    <a:ext uri="{A12FA001-AC4F-418D-AE19-62706E023703}">
                      <ahyp:hlinkClr xmlns:ahyp="http://schemas.microsoft.com/office/drawing/2018/hyperlinkcolor" val="tx"/>
                    </a:ext>
                  </a:extLst>
                </a:hlinkClick>
              </a:rPr>
              <a:t>Color Contrast Checker (WebAIM)</a:t>
            </a:r>
          </a:p>
        </p:txBody>
      </p:sp>
      <p:pic>
        <p:nvPicPr>
          <p:cNvPr id="4" name="Picture 3" descr="WebAIM contrast checker showing hex values, eye dropper color picker, and white on a dark gray background that meets standards">
            <a:extLst>
              <a:ext uri="{FF2B5EF4-FFF2-40B4-BE49-F238E27FC236}">
                <a16:creationId xmlns:a16="http://schemas.microsoft.com/office/drawing/2014/main" id="{5395CAFF-F0E1-FCF0-E0C3-DCB1F996D838}"/>
              </a:ext>
            </a:extLst>
          </p:cNvPr>
          <p:cNvPicPr>
            <a:picLocks noChangeAspect="1"/>
          </p:cNvPicPr>
          <p:nvPr/>
        </p:nvPicPr>
        <p:blipFill>
          <a:blip r:embed="rId4"/>
          <a:stretch>
            <a:fillRect/>
          </a:stretch>
        </p:blipFill>
        <p:spPr>
          <a:xfrm>
            <a:off x="4498549" y="113190"/>
            <a:ext cx="5397394" cy="6640881"/>
          </a:xfrm>
          <a:prstGeom prst="rect">
            <a:avLst/>
          </a:prstGeom>
          <a:ln w="12700">
            <a:solidFill>
              <a:schemeClr val="tx1"/>
            </a:solidFill>
          </a:ln>
        </p:spPr>
      </p:pic>
    </p:spTree>
    <p:extLst>
      <p:ext uri="{BB962C8B-B14F-4D97-AF65-F5344CB8AC3E}">
        <p14:creationId xmlns:p14="http://schemas.microsoft.com/office/powerpoint/2010/main" val="21075291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705599"/>
            <a:ext cx="3965456" cy="1445230"/>
          </a:xfrm>
        </p:spPr>
        <p:txBody>
          <a:bodyPr anchor="ctr">
            <a:noAutofit/>
          </a:bodyPr>
          <a:lstStyle/>
          <a:p>
            <a:pPr algn="ctr"/>
            <a:r>
              <a:rPr lang="en-US" sz="2600">
                <a:solidFill>
                  <a:schemeClr val="bg1"/>
                </a:solidFill>
              </a:rPr>
              <a:t>color &amp; meaning: What not to do</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5334000"/>
          </a:xfrm>
        </p:spPr>
        <p:txBody>
          <a:bodyPr anchor="ctr">
            <a:normAutofit/>
          </a:bodyPr>
          <a:lstStyle/>
          <a:p>
            <a:pPr marL="0" indent="0">
              <a:buNone/>
            </a:pPr>
            <a:r>
              <a:rPr lang="en-US" sz="2000">
                <a:latin typeface="Trade Gothic Next Light" panose="020B0403040303020004" pitchFamily="34" charset="0"/>
              </a:rPr>
              <a:t>Here are this week’s readings, with </a:t>
            </a:r>
            <a:r>
              <a:rPr lang="en-US" sz="2000">
                <a:solidFill>
                  <a:srgbClr val="FF0000"/>
                </a:solidFill>
                <a:latin typeface="Trade Gothic Next Light" panose="020B0403040303020004" pitchFamily="34" charset="0"/>
              </a:rPr>
              <a:t>required readings in </a:t>
            </a:r>
            <a:r>
              <a:rPr lang="en-US" sz="2000">
                <a:solidFill>
                  <a:srgbClr val="EE2737"/>
                </a:solidFill>
                <a:latin typeface="Trade Gothic Next Light" panose="020B0403040303020004" pitchFamily="34" charset="0"/>
              </a:rPr>
              <a:t>red.</a:t>
            </a:r>
            <a:endParaRPr lang="en-US" sz="2000">
              <a:latin typeface="Trade Gothic Next Light" panose="020B0403040303020004" pitchFamily="34" charset="0"/>
            </a:endParaRPr>
          </a:p>
          <a:p>
            <a:r>
              <a:rPr lang="en-US" sz="2000">
                <a:latin typeface="Trade Gothic Next Light" panose="020B0403040303020004" pitchFamily="34" charset="0"/>
              </a:rPr>
              <a:t>Article (Amin, 2022)</a:t>
            </a:r>
          </a:p>
          <a:p>
            <a:r>
              <a:rPr lang="en-US" sz="2000">
                <a:solidFill>
                  <a:srgbClr val="EE2737"/>
                </a:solidFill>
                <a:latin typeface="Trade Gothic Next Light" panose="020B0403040303020004" pitchFamily="34" charset="0"/>
              </a:rPr>
              <a:t>Article (Bates, 2022)</a:t>
            </a:r>
          </a:p>
          <a:p>
            <a:r>
              <a:rPr lang="en-US" sz="2000">
                <a:solidFill>
                  <a:srgbClr val="EE2737"/>
                </a:solidFill>
                <a:latin typeface="Trade Gothic Next Light" panose="020B0403040303020004" pitchFamily="34" charset="0"/>
              </a:rPr>
              <a:t>Reading (Cho, 2022)</a:t>
            </a:r>
          </a:p>
          <a:p>
            <a:r>
              <a:rPr lang="en-US" sz="2000">
                <a:latin typeface="Trade Gothic Next Light" panose="020B0403040303020004" pitchFamily="34" charset="0"/>
              </a:rPr>
              <a:t>Article (Daniels, 2022)</a:t>
            </a:r>
          </a:p>
          <a:p>
            <a:r>
              <a:rPr lang="en-US" sz="2000">
                <a:solidFill>
                  <a:srgbClr val="EE2737"/>
                </a:solidFill>
                <a:latin typeface="Trade Gothic Next Light" panose="020B0403040303020004" pitchFamily="34" charset="0"/>
              </a:rPr>
              <a:t>Reading (Etienne, 2022)</a:t>
            </a:r>
          </a:p>
        </p:txBody>
      </p:sp>
    </p:spTree>
    <p:extLst>
      <p:ext uri="{BB962C8B-B14F-4D97-AF65-F5344CB8AC3E}">
        <p14:creationId xmlns:p14="http://schemas.microsoft.com/office/powerpoint/2010/main" val="36016626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732367"/>
            <a:ext cx="3965456" cy="1391693"/>
          </a:xfrm>
        </p:spPr>
        <p:txBody>
          <a:bodyPr anchor="ctr">
            <a:noAutofit/>
          </a:bodyPr>
          <a:lstStyle/>
          <a:p>
            <a:pPr algn="ctr"/>
            <a:r>
              <a:rPr lang="en-US" sz="2600">
                <a:solidFill>
                  <a:schemeClr val="bg1"/>
                </a:solidFill>
              </a:rPr>
              <a:t>color &amp; meaning: What to do</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5334000"/>
          </a:xfrm>
        </p:spPr>
        <p:txBody>
          <a:bodyPr anchor="ctr">
            <a:normAutofit/>
          </a:bodyPr>
          <a:lstStyle/>
          <a:p>
            <a:pPr marL="0" indent="0">
              <a:buNone/>
            </a:pPr>
            <a:r>
              <a:rPr lang="en-US" sz="2000">
                <a:latin typeface="Trade Gothic Next Light"/>
              </a:rPr>
              <a:t>Here are this week’s readings.</a:t>
            </a:r>
          </a:p>
          <a:p>
            <a:pPr marL="0" indent="0">
              <a:buNone/>
            </a:pPr>
            <a:r>
              <a:rPr lang="en-US" sz="2000" b="1">
                <a:latin typeface="Trade Gothic Next Light"/>
              </a:rPr>
              <a:t>Required Readings</a:t>
            </a:r>
          </a:p>
          <a:p>
            <a:r>
              <a:rPr lang="en-US" sz="2000">
                <a:latin typeface="Trade Gothic Next Light" panose="020B0403040303020004" pitchFamily="34" charset="0"/>
              </a:rPr>
              <a:t>Article (Bates, 2022)</a:t>
            </a:r>
          </a:p>
          <a:p>
            <a:r>
              <a:rPr lang="en-US" sz="2000">
                <a:latin typeface="Trade Gothic Next Light" panose="020B0403040303020004" pitchFamily="34" charset="0"/>
              </a:rPr>
              <a:t>Reading (Cho, 2022)</a:t>
            </a:r>
          </a:p>
          <a:p>
            <a:r>
              <a:rPr lang="en-US" sz="2000">
                <a:latin typeface="Trade Gothic Next Light" panose="020B0403040303020004" pitchFamily="34" charset="0"/>
              </a:rPr>
              <a:t>Reading (Etienne, 2022) </a:t>
            </a:r>
          </a:p>
          <a:p>
            <a:pPr marL="0" indent="0">
              <a:buNone/>
            </a:pPr>
            <a:r>
              <a:rPr lang="en-US" sz="2000" b="1">
                <a:latin typeface="Trade Gothic Next Light"/>
              </a:rPr>
              <a:t>Optional Readings </a:t>
            </a:r>
          </a:p>
          <a:p>
            <a:r>
              <a:rPr lang="en-US" sz="2000">
                <a:latin typeface="Trade Gothic Next Light" panose="020B0403040303020004" pitchFamily="34" charset="0"/>
              </a:rPr>
              <a:t>Article (Amin, 2022)</a:t>
            </a:r>
          </a:p>
          <a:p>
            <a:r>
              <a:rPr lang="en-US" sz="2000">
                <a:latin typeface="Trade Gothic Next Light" panose="020B0403040303020004" pitchFamily="34" charset="0"/>
              </a:rPr>
              <a:t>Article (Daniels, 2022)</a:t>
            </a:r>
          </a:p>
        </p:txBody>
      </p:sp>
    </p:spTree>
    <p:extLst>
      <p:ext uri="{BB962C8B-B14F-4D97-AF65-F5344CB8AC3E}">
        <p14:creationId xmlns:p14="http://schemas.microsoft.com/office/powerpoint/2010/main" val="284079164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73150" y="2656220"/>
            <a:ext cx="3965456" cy="629587"/>
          </a:xfrm>
        </p:spPr>
        <p:txBody>
          <a:bodyPr anchor="ctr">
            <a:noAutofit/>
          </a:bodyPr>
          <a:lstStyle/>
          <a:p>
            <a:pPr algn="ctr"/>
            <a:r>
              <a:rPr lang="en-US" sz="3600">
                <a:solidFill>
                  <a:schemeClr val="bg1"/>
                </a:solidFill>
              </a:rPr>
              <a:t>Headings</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4089400"/>
          </a:xfrm>
        </p:spPr>
        <p:txBody>
          <a:bodyPr anchor="ctr">
            <a:normAutofit/>
          </a:bodyPr>
          <a:lstStyle/>
          <a:p>
            <a:r>
              <a:rPr lang="en-US" sz="3200"/>
              <a:t>Text should use heading styles.</a:t>
            </a:r>
          </a:p>
          <a:p>
            <a:r>
              <a:rPr lang="en-US" sz="3200"/>
              <a:t>Heading styles should not be skipped.</a:t>
            </a:r>
          </a:p>
        </p:txBody>
      </p:sp>
      <p:pic>
        <p:nvPicPr>
          <p:cNvPr id="5" name="Graphic 4" descr="Document icon">
            <a:extLst>
              <a:ext uri="{FF2B5EF4-FFF2-40B4-BE49-F238E27FC236}">
                <a16:creationId xmlns:a16="http://schemas.microsoft.com/office/drawing/2014/main" id="{9BA712BD-C18C-DE22-E1EA-7A37225C3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7628" y="3285807"/>
            <a:ext cx="1380744" cy="1380744"/>
          </a:xfrm>
          <a:prstGeom prst="rect">
            <a:avLst/>
          </a:prstGeom>
        </p:spPr>
      </p:pic>
      <p:sp>
        <p:nvSpPr>
          <p:cNvPr id="4" name="TextBox 3">
            <a:extLst>
              <a:ext uri="{FF2B5EF4-FFF2-40B4-BE49-F238E27FC236}">
                <a16:creationId xmlns:a16="http://schemas.microsoft.com/office/drawing/2014/main" id="{D93E9BA0-701F-2026-3391-E85985B74F94}"/>
              </a:ext>
            </a:extLst>
          </p:cNvPr>
          <p:cNvSpPr txBox="1"/>
          <p:nvPr/>
        </p:nvSpPr>
        <p:spPr>
          <a:xfrm>
            <a:off x="6096000" y="4666551"/>
            <a:ext cx="5410947" cy="523220"/>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How to create headings</a:t>
            </a:r>
            <a:r>
              <a:rPr lang="en-US" sz="2800">
                <a:solidFill>
                  <a:srgbClr val="0057B7"/>
                </a:solidFill>
              </a:rPr>
              <a:t> </a:t>
            </a:r>
          </a:p>
        </p:txBody>
      </p:sp>
    </p:spTree>
    <p:extLst>
      <p:ext uri="{BB962C8B-B14F-4D97-AF65-F5344CB8AC3E}">
        <p14:creationId xmlns:p14="http://schemas.microsoft.com/office/powerpoint/2010/main" val="370562835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592138" y="412376"/>
            <a:ext cx="6697662" cy="959224"/>
          </a:xfrm>
        </p:spPr>
        <p:txBody>
          <a:bodyPr>
            <a:normAutofit/>
          </a:bodyPr>
          <a:lstStyle/>
          <a:p>
            <a:r>
              <a:rPr lang="en-US"/>
              <a:t>Headings in Word</a:t>
            </a:r>
          </a:p>
        </p:txBody>
      </p:sp>
      <p:pic>
        <p:nvPicPr>
          <p:cNvPr id="7" name="Content Placeholder 6" descr="Word document showing heading styles and headings navigation pane">
            <a:extLst>
              <a:ext uri="{FF2B5EF4-FFF2-40B4-BE49-F238E27FC236}">
                <a16:creationId xmlns:a16="http://schemas.microsoft.com/office/drawing/2014/main" id="{17E1A557-F23F-C014-A11C-38EF1C7D3C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137" y="1536700"/>
            <a:ext cx="9412195" cy="4699000"/>
          </a:xfrm>
          <a:ln w="12700">
            <a:solidFill>
              <a:schemeClr val="tx1"/>
            </a:solidFill>
          </a:ln>
        </p:spPr>
      </p:pic>
    </p:spTree>
    <p:extLst>
      <p:ext uri="{BB962C8B-B14F-4D97-AF65-F5344CB8AC3E}">
        <p14:creationId xmlns:p14="http://schemas.microsoft.com/office/powerpoint/2010/main" val="406595490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288971" y="2536388"/>
            <a:ext cx="2529701" cy="1785221"/>
          </a:xfrm>
        </p:spPr>
        <p:txBody>
          <a:bodyPr>
            <a:normAutofit/>
          </a:bodyPr>
          <a:lstStyle/>
          <a:p>
            <a:r>
              <a:rPr lang="en-US"/>
              <a:t>Headings in SAKAI</a:t>
            </a:r>
          </a:p>
        </p:txBody>
      </p:sp>
      <p:pic>
        <p:nvPicPr>
          <p:cNvPr id="5" name="Content Placeholder 4" descr="Sakai rich-content text editor showing dropdown with heading styles">
            <a:extLst>
              <a:ext uri="{FF2B5EF4-FFF2-40B4-BE49-F238E27FC236}">
                <a16:creationId xmlns:a16="http://schemas.microsoft.com/office/drawing/2014/main" id="{A3B2A7D4-A2DF-5FCC-6DD5-29DF740329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107643" y="544461"/>
            <a:ext cx="8663808" cy="5769077"/>
          </a:xfrm>
          <a:ln w="12700">
            <a:solidFill>
              <a:schemeClr val="tx1"/>
            </a:solidFill>
          </a:ln>
        </p:spPr>
      </p:pic>
    </p:spTree>
    <p:extLst>
      <p:ext uri="{BB962C8B-B14F-4D97-AF65-F5344CB8AC3E}">
        <p14:creationId xmlns:p14="http://schemas.microsoft.com/office/powerpoint/2010/main" val="339918983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498405" y="2227417"/>
            <a:ext cx="2529701" cy="2403166"/>
          </a:xfrm>
        </p:spPr>
        <p:txBody>
          <a:bodyPr>
            <a:normAutofit/>
          </a:bodyPr>
          <a:lstStyle/>
          <a:p>
            <a:r>
              <a:rPr lang="en-US"/>
              <a:t>Headings in sakai source code</a:t>
            </a:r>
          </a:p>
        </p:txBody>
      </p:sp>
      <p:pic>
        <p:nvPicPr>
          <p:cNvPr id="5" name="Content Placeholder 4" descr="Sakai source code editor showing heading tags like &lt;h4&gt;">
            <a:extLst>
              <a:ext uri="{FF2B5EF4-FFF2-40B4-BE49-F238E27FC236}">
                <a16:creationId xmlns:a16="http://schemas.microsoft.com/office/drawing/2014/main" id="{A3B2A7D4-A2DF-5FCC-6DD5-29DF740329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526511" y="594331"/>
            <a:ext cx="7900147" cy="5669338"/>
          </a:xfrm>
          <a:ln w="12700">
            <a:solidFill>
              <a:schemeClr val="tx1"/>
            </a:solidFill>
          </a:ln>
        </p:spPr>
      </p:pic>
    </p:spTree>
    <p:extLst>
      <p:ext uri="{BB962C8B-B14F-4D97-AF65-F5344CB8AC3E}">
        <p14:creationId xmlns:p14="http://schemas.microsoft.com/office/powerpoint/2010/main" val="240086826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73150" y="2656220"/>
            <a:ext cx="3965456" cy="1593051"/>
          </a:xfrm>
        </p:spPr>
        <p:txBody>
          <a:bodyPr anchor="ctr">
            <a:noAutofit/>
          </a:bodyPr>
          <a:lstStyle/>
          <a:p>
            <a:pPr algn="ctr"/>
            <a:r>
              <a:rPr lang="en-US" sz="3600" dirty="0">
                <a:solidFill>
                  <a:schemeClr val="bg1"/>
                </a:solidFill>
              </a:rPr>
              <a:t>Headings in PowerPoint</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5999" y="762000"/>
            <a:ext cx="4732867" cy="5334000"/>
          </a:xfrm>
        </p:spPr>
        <p:txBody>
          <a:bodyPr anchor="ctr">
            <a:normAutofit/>
          </a:bodyPr>
          <a:lstStyle/>
          <a:p>
            <a:r>
              <a:rPr lang="en-US" sz="3200"/>
              <a:t>Titles are the headings in PowerPoint.</a:t>
            </a:r>
          </a:p>
          <a:p>
            <a:r>
              <a:rPr lang="en-US" sz="3200"/>
              <a:t>Make sure all your slides have unique titles. </a:t>
            </a:r>
          </a:p>
        </p:txBody>
      </p:sp>
    </p:spTree>
    <p:extLst>
      <p:ext uri="{BB962C8B-B14F-4D97-AF65-F5344CB8AC3E}">
        <p14:creationId xmlns:p14="http://schemas.microsoft.com/office/powerpoint/2010/main" val="41084853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1141004"/>
          </a:xfrm>
        </p:spPr>
        <p:txBody>
          <a:bodyPr>
            <a:normAutofit/>
          </a:bodyPr>
          <a:lstStyle/>
          <a:p>
            <a:r>
              <a:rPr lang="en-US"/>
              <a:t>Session Outline</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104897" y="2185939"/>
            <a:ext cx="9204712" cy="3809999"/>
          </a:xfrm>
        </p:spPr>
        <p:txBody>
          <a:bodyPr vert="horz" lIns="91440" tIns="45720" rIns="91440" bIns="45720" rtlCol="0" anchor="t">
            <a:normAutofit/>
          </a:bodyPr>
          <a:lstStyle/>
          <a:p>
            <a:pPr marL="342900" indent="-342900">
              <a:buFont typeface="+mj-lt"/>
              <a:buAutoNum type="arabicPeriod"/>
            </a:pPr>
            <a:r>
              <a:rPr lang="en-US" sz="2400"/>
              <a:t>DOJ rule on web and mobile accessibility (April 2024)</a:t>
            </a:r>
          </a:p>
          <a:p>
            <a:pPr marL="342900" indent="-342900">
              <a:buFont typeface="+mj-lt"/>
              <a:buAutoNum type="arabicPeriod"/>
            </a:pPr>
            <a:r>
              <a:rPr lang="en-US" sz="2400"/>
              <a:t>Introduction to digital accessibility</a:t>
            </a:r>
          </a:p>
          <a:p>
            <a:pPr marL="342900" indent="-342900">
              <a:buFont typeface="+mj-lt"/>
              <a:buAutoNum type="arabicPeriod"/>
            </a:pPr>
            <a:r>
              <a:rPr lang="en-US" sz="2400"/>
              <a:t>V-CHILL: Accessibility practices for online content and materials, including some tools and examples</a:t>
            </a:r>
          </a:p>
          <a:p>
            <a:pPr marL="342900" indent="-342900">
              <a:buFont typeface="+mj-lt"/>
              <a:buAutoNum type="arabicPeriod"/>
            </a:pPr>
            <a:r>
              <a:rPr lang="en-US" sz="2400"/>
              <a:t>Walk through ARC, the online Accessibility Resource Center, and the built-in accessibility checkers in Word and PowerPoint</a:t>
            </a:r>
          </a:p>
          <a:p>
            <a:pPr marL="342900" indent="-342900">
              <a:buAutoNum type="arabicPeriod"/>
            </a:pPr>
            <a:endParaRPr lang="en-US" sz="2400"/>
          </a:p>
        </p:txBody>
      </p:sp>
    </p:spTree>
    <p:extLst>
      <p:ext uri="{BB962C8B-B14F-4D97-AF65-F5344CB8AC3E}">
        <p14:creationId xmlns:p14="http://schemas.microsoft.com/office/powerpoint/2010/main" val="115499009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73150" y="2656220"/>
            <a:ext cx="3965456" cy="629587"/>
          </a:xfrm>
        </p:spPr>
        <p:txBody>
          <a:bodyPr anchor="ctr">
            <a:noAutofit/>
          </a:bodyPr>
          <a:lstStyle/>
          <a:p>
            <a:pPr algn="ctr"/>
            <a:r>
              <a:rPr lang="en-US" sz="3600" dirty="0">
                <a:solidFill>
                  <a:schemeClr val="bg1"/>
                </a:solidFill>
              </a:rPr>
              <a:t>Images</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3600279"/>
          </a:xfrm>
        </p:spPr>
        <p:txBody>
          <a:bodyPr anchor="ctr">
            <a:normAutofit/>
          </a:bodyPr>
          <a:lstStyle/>
          <a:p>
            <a:r>
              <a:rPr lang="en-US" sz="3200"/>
              <a:t>Images should have descriptive alt text.</a:t>
            </a:r>
          </a:p>
          <a:p>
            <a:r>
              <a:rPr lang="en-US" sz="3200"/>
              <a:t>Complex images should have long descriptions.</a:t>
            </a:r>
          </a:p>
        </p:txBody>
      </p:sp>
      <p:pic>
        <p:nvPicPr>
          <p:cNvPr id="5" name="Graphic 4" descr="Images icon">
            <a:extLst>
              <a:ext uri="{FF2B5EF4-FFF2-40B4-BE49-F238E27FC236}">
                <a16:creationId xmlns:a16="http://schemas.microsoft.com/office/drawing/2014/main" id="{9BA712BD-C18C-DE22-E1EA-7A37225C3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7628" y="3285807"/>
            <a:ext cx="1380744" cy="1380744"/>
          </a:xfrm>
          <a:prstGeom prst="rect">
            <a:avLst/>
          </a:prstGeom>
        </p:spPr>
      </p:pic>
      <p:sp>
        <p:nvSpPr>
          <p:cNvPr id="4" name="TextBox 3">
            <a:extLst>
              <a:ext uri="{FF2B5EF4-FFF2-40B4-BE49-F238E27FC236}">
                <a16:creationId xmlns:a16="http://schemas.microsoft.com/office/drawing/2014/main" id="{8E567CF1-002C-A3C8-2893-05DB4D7A0689}"/>
              </a:ext>
            </a:extLst>
          </p:cNvPr>
          <p:cNvSpPr txBox="1"/>
          <p:nvPr/>
        </p:nvSpPr>
        <p:spPr>
          <a:xfrm>
            <a:off x="6096000" y="4371685"/>
            <a:ext cx="5499100" cy="523220"/>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Alt text instructions</a:t>
            </a:r>
            <a:r>
              <a:rPr lang="en-US" sz="2800">
                <a:solidFill>
                  <a:srgbClr val="0057B7"/>
                </a:solidFill>
              </a:rPr>
              <a:t> </a:t>
            </a:r>
          </a:p>
        </p:txBody>
      </p:sp>
      <p:sp>
        <p:nvSpPr>
          <p:cNvPr id="6" name="TextBox 5">
            <a:extLst>
              <a:ext uri="{FF2B5EF4-FFF2-40B4-BE49-F238E27FC236}">
                <a16:creationId xmlns:a16="http://schemas.microsoft.com/office/drawing/2014/main" id="{51B1AB2B-4C4E-EC30-B761-CCE507833BCD}"/>
              </a:ext>
            </a:extLst>
          </p:cNvPr>
          <p:cNvSpPr txBox="1"/>
          <p:nvPr/>
        </p:nvSpPr>
        <p:spPr>
          <a:xfrm>
            <a:off x="6096000" y="5035936"/>
            <a:ext cx="5499100" cy="954107"/>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Complex images: alternative formats</a:t>
            </a:r>
            <a:r>
              <a:rPr lang="en-US" sz="2800">
                <a:solidFill>
                  <a:srgbClr val="0057B7"/>
                </a:solidFill>
              </a:rPr>
              <a:t> </a:t>
            </a:r>
          </a:p>
        </p:txBody>
      </p:sp>
    </p:spTree>
    <p:extLst>
      <p:ext uri="{BB962C8B-B14F-4D97-AF65-F5344CB8AC3E}">
        <p14:creationId xmlns:p14="http://schemas.microsoft.com/office/powerpoint/2010/main" val="25330074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587376"/>
            <a:ext cx="9486903" cy="584199"/>
          </a:xfrm>
        </p:spPr>
        <p:txBody>
          <a:bodyPr>
            <a:normAutofit/>
          </a:bodyPr>
          <a:lstStyle/>
          <a:p>
            <a:r>
              <a:rPr lang="en-US"/>
              <a:t>Alt text</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8058148" y="1936750"/>
            <a:ext cx="3683000" cy="4330700"/>
          </a:xfrm>
        </p:spPr>
        <p:txBody>
          <a:bodyPr vert="horz" lIns="91440" tIns="45720" rIns="91440" bIns="45720" rtlCol="0" anchor="t">
            <a:normAutofit/>
          </a:bodyPr>
          <a:lstStyle/>
          <a:p>
            <a:pPr marL="0" indent="0">
              <a:buNone/>
            </a:pPr>
            <a:r>
              <a:rPr lang="en-US"/>
              <a:t>Example: </a:t>
            </a:r>
          </a:p>
          <a:p>
            <a:r>
              <a:rPr lang="en-US"/>
              <a:t>PowerPoint’s auto-generated description: “A group of people standing in a room”</a:t>
            </a:r>
          </a:p>
          <a:p>
            <a:r>
              <a:rPr lang="en-US"/>
              <a:t>Alt text: “OHSU medical student celebrates with family on match day” (60 characters)</a:t>
            </a:r>
          </a:p>
          <a:p>
            <a:endParaRPr lang="en-US"/>
          </a:p>
        </p:txBody>
      </p:sp>
      <p:pic>
        <p:nvPicPr>
          <p:cNvPr id="5" name="Picture 4" descr="A group of people standing in a room">
            <a:extLst>
              <a:ext uri="{FF2B5EF4-FFF2-40B4-BE49-F238E27FC236}">
                <a16:creationId xmlns:a16="http://schemas.microsoft.com/office/drawing/2014/main" id="{EA27AB8D-8E05-88C0-7483-2CFA8A042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97" y="1714500"/>
            <a:ext cx="6502400" cy="4330700"/>
          </a:xfrm>
          <a:prstGeom prst="rect">
            <a:avLst/>
          </a:prstGeom>
        </p:spPr>
      </p:pic>
      <p:sp>
        <p:nvSpPr>
          <p:cNvPr id="7" name="TextBox 6">
            <a:extLst>
              <a:ext uri="{FF2B5EF4-FFF2-40B4-BE49-F238E27FC236}">
                <a16:creationId xmlns:a16="http://schemas.microsoft.com/office/drawing/2014/main" id="{4FFE1257-CACA-9404-89D7-A3187A2533C6}"/>
              </a:ext>
            </a:extLst>
          </p:cNvPr>
          <p:cNvSpPr txBox="1"/>
          <p:nvPr/>
        </p:nvSpPr>
        <p:spPr>
          <a:xfrm>
            <a:off x="1104897" y="1282184"/>
            <a:ext cx="6096000" cy="369332"/>
          </a:xfrm>
          <a:prstGeom prst="rect">
            <a:avLst/>
          </a:prstGeom>
          <a:noFill/>
        </p:spPr>
        <p:txBody>
          <a:bodyPr wrap="square">
            <a:spAutoFit/>
          </a:bodyPr>
          <a:lstStyle/>
          <a:p>
            <a:r>
              <a:rPr lang="en-US"/>
              <a:t>All images should have alt text or be marked as decorative.</a:t>
            </a:r>
          </a:p>
        </p:txBody>
      </p:sp>
      <p:sp>
        <p:nvSpPr>
          <p:cNvPr id="4" name="TextBox 3">
            <a:extLst>
              <a:ext uri="{FF2B5EF4-FFF2-40B4-BE49-F238E27FC236}">
                <a16:creationId xmlns:a16="http://schemas.microsoft.com/office/drawing/2014/main" id="{82B9E481-3EF7-0BA6-223A-D3C392E54667}"/>
              </a:ext>
            </a:extLst>
          </p:cNvPr>
          <p:cNvSpPr txBox="1"/>
          <p:nvPr/>
        </p:nvSpPr>
        <p:spPr>
          <a:xfrm>
            <a:off x="1104900" y="6145213"/>
            <a:ext cx="65373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solidFill>
                  <a:srgbClr val="555555"/>
                </a:solidFill>
                <a:latin typeface="Trade Gothic Next"/>
                <a:ea typeface="Source Sans Pro"/>
                <a:hlinkClick r:id="rId4"/>
              </a:rPr>
              <a:t>OHSU Now</a:t>
            </a:r>
            <a:r>
              <a:rPr lang="en-US" sz="1100" i="1">
                <a:solidFill>
                  <a:srgbClr val="555555"/>
                </a:solidFill>
                <a:latin typeface="Trade Gothic Next"/>
                <a:ea typeface="Source Sans Pro"/>
              </a:rPr>
              <a:t> </a:t>
            </a:r>
            <a:r>
              <a:rPr lang="en-US" sz="1100" i="1">
                <a:latin typeface="Trade Gothic Next"/>
                <a:ea typeface="Source Sans Pro"/>
              </a:rPr>
              <a:t>caption: "Rohi Gheewala, center, celebrates her Match Day reveal with her family during the OHSU School of Medicine Match Day on Friday, March 15, 2024. (OHSU/Christine Torres Hicks)"</a:t>
            </a:r>
            <a:endParaRPr lang="en-US" sz="1100">
              <a:latin typeface="Trade Gothic Next"/>
            </a:endParaRPr>
          </a:p>
        </p:txBody>
      </p:sp>
    </p:spTree>
    <p:extLst>
      <p:ext uri="{BB962C8B-B14F-4D97-AF65-F5344CB8AC3E}">
        <p14:creationId xmlns:p14="http://schemas.microsoft.com/office/powerpoint/2010/main" val="144047375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6" y="377826"/>
            <a:ext cx="9486903" cy="698498"/>
          </a:xfrm>
        </p:spPr>
        <p:txBody>
          <a:bodyPr>
            <a:normAutofit/>
          </a:bodyPr>
          <a:lstStyle/>
          <a:p>
            <a:r>
              <a:rPr lang="en-US"/>
              <a:t>Describing complex images</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104896" y="1182642"/>
            <a:ext cx="9486903" cy="533400"/>
          </a:xfrm>
        </p:spPr>
        <p:txBody>
          <a:bodyPr vert="horz" lIns="91440" tIns="45720" rIns="91440" bIns="45720" rtlCol="0" anchor="t">
            <a:normAutofit/>
          </a:bodyPr>
          <a:lstStyle/>
          <a:p>
            <a:pPr marL="0" indent="0">
              <a:buNone/>
            </a:pPr>
            <a:r>
              <a:rPr lang="en-US"/>
              <a:t>Infographics, charts, and diagrams should have short alt text and a long description.</a:t>
            </a:r>
          </a:p>
          <a:p>
            <a:endParaRPr lang="en-US"/>
          </a:p>
        </p:txBody>
      </p:sp>
      <p:pic>
        <p:nvPicPr>
          <p:cNvPr id="5" name="Picture 4" descr="A map of the united states">
            <a:extLst>
              <a:ext uri="{FF2B5EF4-FFF2-40B4-BE49-F238E27FC236}">
                <a16:creationId xmlns:a16="http://schemas.microsoft.com/office/drawing/2014/main" id="{4BD45BBF-DA69-5929-1B50-702AE9C54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96" y="1714958"/>
            <a:ext cx="7772400" cy="4371975"/>
          </a:xfrm>
          <a:prstGeom prst="rect">
            <a:avLst/>
          </a:prstGeom>
        </p:spPr>
      </p:pic>
      <p:sp>
        <p:nvSpPr>
          <p:cNvPr id="8" name="Content Placeholder 2">
            <a:extLst>
              <a:ext uri="{FF2B5EF4-FFF2-40B4-BE49-F238E27FC236}">
                <a16:creationId xmlns:a16="http://schemas.microsoft.com/office/drawing/2014/main" id="{7CFC2CDC-1C96-928F-DE4A-9F5D65267AD5}"/>
              </a:ext>
            </a:extLst>
          </p:cNvPr>
          <p:cNvSpPr txBox="1">
            <a:spLocks/>
          </p:cNvSpPr>
          <p:nvPr/>
        </p:nvSpPr>
        <p:spPr>
          <a:xfrm>
            <a:off x="9044844" y="1843081"/>
            <a:ext cx="2858228" cy="4385462"/>
          </a:xfrm>
          <a:prstGeom prst="rect">
            <a:avLst/>
          </a:prstGeom>
        </p:spPr>
        <p:txBody>
          <a:bodyPr vert="horz" lIns="91440" tIns="45720" rIns="91440" bIns="45720" rtlCol="0" anchor="t">
            <a:normAutofit fontScale="92500"/>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Example: </a:t>
            </a:r>
          </a:p>
          <a:p>
            <a:r>
              <a:rPr lang="en-US"/>
              <a:t>PowerPoint’s auto-generated description: “A map of the United States”</a:t>
            </a:r>
          </a:p>
          <a:p>
            <a:r>
              <a:rPr lang="en-US"/>
              <a:t>Alt text: “Infographic with statistics about OHSU Match Day 2024”</a:t>
            </a:r>
          </a:p>
          <a:p>
            <a:r>
              <a:rPr lang="en-US"/>
              <a:t>Long description would include all text, numbers, elements, link QR code is taking you to, etc.</a:t>
            </a:r>
          </a:p>
          <a:p>
            <a:endParaRPr lang="en-US"/>
          </a:p>
        </p:txBody>
      </p:sp>
      <p:sp>
        <p:nvSpPr>
          <p:cNvPr id="9" name="Content Placeholder 2">
            <a:extLst>
              <a:ext uri="{FF2B5EF4-FFF2-40B4-BE49-F238E27FC236}">
                <a16:creationId xmlns:a16="http://schemas.microsoft.com/office/drawing/2014/main" id="{E65E1A2A-A6D2-2DC7-A0C4-AB259D447BAB}"/>
              </a:ext>
            </a:extLst>
          </p:cNvPr>
          <p:cNvSpPr txBox="1">
            <a:spLocks/>
          </p:cNvSpPr>
          <p:nvPr/>
        </p:nvSpPr>
        <p:spPr>
          <a:xfrm>
            <a:off x="1035030" y="6224896"/>
            <a:ext cx="8642763" cy="440349"/>
          </a:xfrm>
          <a:prstGeom prst="rect">
            <a:avLst/>
          </a:prstGeom>
        </p:spPr>
        <p:txBody>
          <a:bodyPr vert="horz" lIns="91440" tIns="45720" rIns="91440" bIns="45720" rtlCol="0" anchor="t">
            <a:normAutofit fontScale="70000" lnSpcReduction="20000"/>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a:solidFill>
                  <a:srgbClr val="0057B7"/>
                </a:solidFill>
              </a:rPr>
              <a:t>Text version of OHSU Match Day infographic</a:t>
            </a:r>
            <a:r>
              <a:rPr lang="en-US"/>
              <a:t> (example of where you could put link to a description; not a real link)</a:t>
            </a:r>
          </a:p>
          <a:p>
            <a:endParaRPr lang="en-US"/>
          </a:p>
        </p:txBody>
      </p:sp>
    </p:spTree>
    <p:extLst>
      <p:ext uri="{BB962C8B-B14F-4D97-AF65-F5344CB8AC3E}">
        <p14:creationId xmlns:p14="http://schemas.microsoft.com/office/powerpoint/2010/main" val="270487463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73150" y="2656220"/>
            <a:ext cx="3965456" cy="629587"/>
          </a:xfrm>
        </p:spPr>
        <p:txBody>
          <a:bodyPr anchor="ctr">
            <a:noAutofit/>
          </a:bodyPr>
          <a:lstStyle/>
          <a:p>
            <a:pPr algn="ctr"/>
            <a:r>
              <a:rPr lang="en-US" sz="3600">
                <a:solidFill>
                  <a:schemeClr val="bg1"/>
                </a:solidFill>
              </a:rPr>
              <a:t>Links</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5999" y="762000"/>
            <a:ext cx="4798979" cy="5334000"/>
          </a:xfrm>
        </p:spPr>
        <p:txBody>
          <a:bodyPr anchor="ctr">
            <a:normAutofit/>
          </a:bodyPr>
          <a:lstStyle/>
          <a:p>
            <a:r>
              <a:rPr lang="en-US" sz="3200"/>
              <a:t>Links should use descriptive text.</a:t>
            </a:r>
          </a:p>
          <a:p>
            <a:r>
              <a:rPr lang="en-US" sz="3200"/>
              <a:t>Only underline links.</a:t>
            </a:r>
          </a:p>
        </p:txBody>
      </p:sp>
      <p:pic>
        <p:nvPicPr>
          <p:cNvPr id="5" name="Graphic 4" descr="Link icon">
            <a:extLst>
              <a:ext uri="{FF2B5EF4-FFF2-40B4-BE49-F238E27FC236}">
                <a16:creationId xmlns:a16="http://schemas.microsoft.com/office/drawing/2014/main" id="{9BA712BD-C18C-DE22-E1EA-7A37225C3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7628" y="3285807"/>
            <a:ext cx="1380744" cy="1380744"/>
          </a:xfrm>
          <a:prstGeom prst="rect">
            <a:avLst/>
          </a:prstGeom>
        </p:spPr>
      </p:pic>
    </p:spTree>
    <p:extLst>
      <p:ext uri="{BB962C8B-B14F-4D97-AF65-F5344CB8AC3E}">
        <p14:creationId xmlns:p14="http://schemas.microsoft.com/office/powerpoint/2010/main" val="392071836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432224"/>
            <a:ext cx="3965456" cy="1991980"/>
          </a:xfrm>
        </p:spPr>
        <p:txBody>
          <a:bodyPr anchor="ctr">
            <a:noAutofit/>
          </a:bodyPr>
          <a:lstStyle/>
          <a:p>
            <a:pPr algn="ctr"/>
            <a:r>
              <a:rPr lang="en-US" sz="3600">
                <a:solidFill>
                  <a:schemeClr val="bg1"/>
                </a:solidFill>
              </a:rPr>
              <a:t>Links: Descriptive text</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5999" y="762000"/>
            <a:ext cx="5782838" cy="2952750"/>
          </a:xfrm>
        </p:spPr>
        <p:txBody>
          <a:bodyPr anchor="ctr">
            <a:normAutofit lnSpcReduction="10000"/>
          </a:bodyPr>
          <a:lstStyle/>
          <a:p>
            <a:r>
              <a:rPr lang="en-US" sz="2400"/>
              <a:t>What to do:</a:t>
            </a:r>
            <a:endParaRPr lang="en-US" sz="2000"/>
          </a:p>
          <a:p>
            <a:pPr marL="560070" lvl="1" indent="-285750">
              <a:buFont typeface="Arial"/>
              <a:buChar char="•"/>
            </a:pPr>
            <a:r>
              <a:rPr lang="en-US" sz="1800" b="0"/>
              <a:t>Descriptive text: </a:t>
            </a:r>
            <a:r>
              <a:rPr lang="en-US" sz="1800" b="0">
                <a:solidFill>
                  <a:srgbClr val="0057B7"/>
                </a:solidFill>
                <a:hlinkClick r:id="rId3">
                  <a:extLst>
                    <a:ext uri="{A12FA001-AC4F-418D-AE19-62706E023703}">
                      <ahyp:hlinkClr xmlns:ahyp="http://schemas.microsoft.com/office/drawing/2018/hyperlinkcolor" val="tx"/>
                    </a:ext>
                  </a:extLst>
                </a:hlinkClick>
              </a:rPr>
              <a:t>Introduction to Web Accessibility</a:t>
            </a:r>
            <a:r>
              <a:rPr lang="en-US" sz="1800" b="0"/>
              <a:t> </a:t>
            </a:r>
          </a:p>
          <a:p>
            <a:r>
              <a:rPr lang="en-US" sz="2400"/>
              <a:t>What not to do: </a:t>
            </a:r>
            <a:endParaRPr lang="en-US" sz="2000"/>
          </a:p>
          <a:p>
            <a:pPr marL="560070" lvl="1" indent="-285750">
              <a:buFont typeface="Arial"/>
              <a:buChar char="•"/>
            </a:pPr>
            <a:r>
              <a:rPr lang="en-US" sz="1800" b="0"/>
              <a:t>Full URLs: </a:t>
            </a:r>
            <a:r>
              <a:rPr lang="en-US" sz="1800" b="0">
                <a:solidFill>
                  <a:srgbClr val="0057B7"/>
                </a:solidFill>
                <a:hlinkClick r:id="rId3">
                  <a:extLst>
                    <a:ext uri="{A12FA001-AC4F-418D-AE19-62706E023703}">
                      <ahyp:hlinkClr xmlns:ahyp="http://schemas.microsoft.com/office/drawing/2018/hyperlinkcolor" val="tx"/>
                    </a:ext>
                  </a:extLst>
                </a:hlinkClick>
              </a:rPr>
              <a:t>https://www.w3.org/WAI/fundamentals/accessibility-intro/</a:t>
            </a:r>
            <a:r>
              <a:rPr lang="en-US" sz="1800" b="0">
                <a:solidFill>
                  <a:srgbClr val="0057B7"/>
                </a:solidFill>
              </a:rPr>
              <a:t> </a:t>
            </a:r>
            <a:endParaRPr lang="en-US" sz="2200" b="0">
              <a:solidFill>
                <a:srgbClr val="0057B7"/>
              </a:solidFill>
            </a:endParaRPr>
          </a:p>
          <a:p>
            <a:pPr marL="560070" lvl="1" indent="-285750">
              <a:buFont typeface="Arial"/>
              <a:buChar char="•"/>
            </a:pPr>
            <a:r>
              <a:rPr lang="en-US" sz="1800" b="0"/>
              <a:t>Non-descriptive links: </a:t>
            </a:r>
            <a:r>
              <a:rPr lang="en-US" sz="1800" b="0">
                <a:solidFill>
                  <a:srgbClr val="0057B7"/>
                </a:solidFill>
                <a:hlinkClick r:id="rId3">
                  <a:extLst>
                    <a:ext uri="{A12FA001-AC4F-418D-AE19-62706E023703}">
                      <ahyp:hlinkClr xmlns:ahyp="http://schemas.microsoft.com/office/drawing/2018/hyperlinkcolor" val="tx"/>
                    </a:ext>
                  </a:extLst>
                </a:hlinkClick>
              </a:rPr>
              <a:t>Click here</a:t>
            </a:r>
            <a:endParaRPr lang="en-US" sz="1800" b="0">
              <a:solidFill>
                <a:srgbClr val="0057B7"/>
              </a:solidFill>
            </a:endParaRPr>
          </a:p>
        </p:txBody>
      </p:sp>
      <p:pic>
        <p:nvPicPr>
          <p:cNvPr id="4" name="Picture 3" descr="PowerPoint dialog box for editing links; display text is &quot;Introduction to Web Accessibility&quot; and address is the full URL.">
            <a:extLst>
              <a:ext uri="{FF2B5EF4-FFF2-40B4-BE49-F238E27FC236}">
                <a16:creationId xmlns:a16="http://schemas.microsoft.com/office/drawing/2014/main" id="{B75E1620-558A-0BF4-C666-8522F629277F}"/>
              </a:ext>
            </a:extLst>
          </p:cNvPr>
          <p:cNvPicPr>
            <a:picLocks noChangeAspect="1"/>
          </p:cNvPicPr>
          <p:nvPr/>
        </p:nvPicPr>
        <p:blipFill>
          <a:blip r:embed="rId4"/>
          <a:stretch>
            <a:fillRect/>
          </a:stretch>
        </p:blipFill>
        <p:spPr>
          <a:xfrm>
            <a:off x="6723063" y="3902135"/>
            <a:ext cx="4524375" cy="2443042"/>
          </a:xfrm>
          <a:prstGeom prst="rect">
            <a:avLst/>
          </a:prstGeom>
        </p:spPr>
      </p:pic>
    </p:spTree>
    <p:extLst>
      <p:ext uri="{BB962C8B-B14F-4D97-AF65-F5344CB8AC3E}">
        <p14:creationId xmlns:p14="http://schemas.microsoft.com/office/powerpoint/2010/main" val="191252975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584624"/>
            <a:ext cx="3965456" cy="1687180"/>
          </a:xfrm>
        </p:spPr>
        <p:txBody>
          <a:bodyPr anchor="ctr">
            <a:noAutofit/>
          </a:bodyPr>
          <a:lstStyle/>
          <a:p>
            <a:pPr algn="ctr"/>
            <a:r>
              <a:rPr lang="en-US" sz="3600">
                <a:solidFill>
                  <a:schemeClr val="bg1"/>
                </a:solidFill>
              </a:rPr>
              <a:t>Links: Underlining</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997532" cy="5334000"/>
          </a:xfrm>
        </p:spPr>
        <p:txBody>
          <a:bodyPr anchor="ctr">
            <a:normAutofit/>
          </a:bodyPr>
          <a:lstStyle/>
          <a:p>
            <a:r>
              <a:rPr lang="en-US" sz="3200"/>
              <a:t>What to do: Only underline links.</a:t>
            </a:r>
          </a:p>
          <a:p>
            <a:r>
              <a:rPr lang="en-US" sz="3200"/>
              <a:t>What not to do: </a:t>
            </a:r>
            <a:r>
              <a:rPr lang="en-US" sz="3200" u="sng"/>
              <a:t>Please use this article to complete the assignment.</a:t>
            </a:r>
          </a:p>
        </p:txBody>
      </p:sp>
    </p:spTree>
    <p:extLst>
      <p:ext uri="{BB962C8B-B14F-4D97-AF65-F5344CB8AC3E}">
        <p14:creationId xmlns:p14="http://schemas.microsoft.com/office/powerpoint/2010/main" val="297272490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86724" y="2445963"/>
            <a:ext cx="3965456" cy="629587"/>
          </a:xfrm>
        </p:spPr>
        <p:txBody>
          <a:bodyPr anchor="ctr">
            <a:noAutofit/>
          </a:bodyPr>
          <a:lstStyle/>
          <a:p>
            <a:pPr algn="ctr"/>
            <a:r>
              <a:rPr lang="en-US" sz="3600">
                <a:solidFill>
                  <a:schemeClr val="bg1"/>
                </a:solidFill>
              </a:rPr>
              <a:t>Lists &amp; Tables</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5334000"/>
          </a:xfrm>
        </p:spPr>
        <p:txBody>
          <a:bodyPr vert="horz" lIns="91440" tIns="45720" rIns="91440" bIns="45720" rtlCol="0" anchor="ctr">
            <a:noAutofit/>
          </a:bodyPr>
          <a:lstStyle/>
          <a:p>
            <a:r>
              <a:rPr lang="en-US" sz="2800"/>
              <a:t>Bulleted and numbered lists should use list format.</a:t>
            </a:r>
          </a:p>
          <a:p>
            <a:r>
              <a:rPr lang="en-US" sz="2800"/>
              <a:t>Tables should not have merged or split cells.</a:t>
            </a:r>
          </a:p>
          <a:p>
            <a:r>
              <a:rPr lang="en-US" sz="2800"/>
              <a:t>Tables should have designated header rows and/or columns. </a:t>
            </a:r>
          </a:p>
        </p:txBody>
      </p:sp>
      <p:pic>
        <p:nvPicPr>
          <p:cNvPr id="5" name="Graphic 4" descr="Clipboard with list icon">
            <a:extLst>
              <a:ext uri="{FF2B5EF4-FFF2-40B4-BE49-F238E27FC236}">
                <a16:creationId xmlns:a16="http://schemas.microsoft.com/office/drawing/2014/main" id="{9BA712BD-C18C-DE22-E1EA-7A37225C3C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57628" y="3426175"/>
            <a:ext cx="1380744" cy="1380744"/>
          </a:xfrm>
          <a:prstGeom prst="rect">
            <a:avLst/>
          </a:prstGeom>
        </p:spPr>
      </p:pic>
      <p:sp>
        <p:nvSpPr>
          <p:cNvPr id="4" name="TextBox 3">
            <a:extLst>
              <a:ext uri="{FF2B5EF4-FFF2-40B4-BE49-F238E27FC236}">
                <a16:creationId xmlns:a16="http://schemas.microsoft.com/office/drawing/2014/main" id="{6EEC33F1-3925-B6E7-B2CF-B0346864EE48}"/>
              </a:ext>
            </a:extLst>
          </p:cNvPr>
          <p:cNvSpPr txBox="1"/>
          <p:nvPr/>
        </p:nvSpPr>
        <p:spPr>
          <a:xfrm>
            <a:off x="6096000" y="5692170"/>
            <a:ext cx="5499100" cy="523220"/>
          </a:xfrm>
          <a:prstGeom prst="rect">
            <a:avLst/>
          </a:prstGeom>
          <a:noFill/>
        </p:spPr>
        <p:txBody>
          <a:bodyPr wrap="square" rtlCol="0">
            <a:spAutoFit/>
          </a:bodyPr>
          <a:lstStyle/>
          <a:p>
            <a:r>
              <a:rPr lang="en-US" sz="2800">
                <a:solidFill>
                  <a:srgbClr val="0057B7"/>
                </a:solidFill>
                <a:hlinkClick r:id="rId5">
                  <a:extLst>
                    <a:ext uri="{A12FA001-AC4F-418D-AE19-62706E023703}">
                      <ahyp:hlinkClr xmlns:ahyp="http://schemas.microsoft.com/office/drawing/2018/hyperlinkcolor" val="tx"/>
                    </a:ext>
                  </a:extLst>
                </a:hlinkClick>
              </a:rPr>
              <a:t>ARC: Create accessible tables</a:t>
            </a:r>
            <a:r>
              <a:rPr lang="en-US" sz="2800">
                <a:solidFill>
                  <a:srgbClr val="0057B7"/>
                </a:solidFill>
              </a:rPr>
              <a:t> </a:t>
            </a:r>
          </a:p>
        </p:txBody>
      </p:sp>
    </p:spTree>
    <p:extLst>
      <p:ext uri="{BB962C8B-B14F-4D97-AF65-F5344CB8AC3E}">
        <p14:creationId xmlns:p14="http://schemas.microsoft.com/office/powerpoint/2010/main" val="248537809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1141004"/>
          </a:xfrm>
        </p:spPr>
        <p:txBody>
          <a:bodyPr>
            <a:normAutofit/>
          </a:bodyPr>
          <a:lstStyle/>
          <a:p>
            <a:r>
              <a:rPr lang="en-US"/>
              <a:t>List Formats in Word</a:t>
            </a:r>
          </a:p>
        </p:txBody>
      </p:sp>
      <p:pic>
        <p:nvPicPr>
          <p:cNvPr id="5" name="Content Placeholder 4" descr="Word document showing bulleted list style">
            <a:extLst>
              <a:ext uri="{FF2B5EF4-FFF2-40B4-BE49-F238E27FC236}">
                <a16:creationId xmlns:a16="http://schemas.microsoft.com/office/drawing/2014/main" id="{E4F2373A-F7D0-FEA2-02E6-58DBD893A5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3129"/>
          <a:stretch/>
        </p:blipFill>
        <p:spPr>
          <a:xfrm>
            <a:off x="1104897" y="2249419"/>
            <a:ext cx="10011712" cy="3846580"/>
          </a:xfrm>
          <a:ln w="12700">
            <a:solidFill>
              <a:schemeClr val="tx1"/>
            </a:solidFill>
          </a:ln>
        </p:spPr>
      </p:pic>
    </p:spTree>
    <p:extLst>
      <p:ext uri="{BB962C8B-B14F-4D97-AF65-F5344CB8AC3E}">
        <p14:creationId xmlns:p14="http://schemas.microsoft.com/office/powerpoint/2010/main" val="347474339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1141004"/>
          </a:xfrm>
        </p:spPr>
        <p:txBody>
          <a:bodyPr>
            <a:normAutofit/>
          </a:bodyPr>
          <a:lstStyle/>
          <a:p>
            <a:r>
              <a:rPr lang="en-US"/>
              <a:t>List Formats in Sakai</a:t>
            </a:r>
          </a:p>
        </p:txBody>
      </p:sp>
      <p:pic>
        <p:nvPicPr>
          <p:cNvPr id="7" name="Content Placeholder 6">
            <a:extLst>
              <a:ext uri="{FF2B5EF4-FFF2-40B4-BE49-F238E27FC236}">
                <a16:creationId xmlns:a16="http://schemas.microsoft.com/office/drawing/2014/main" id="{42D400B7-FFDB-64EB-FF98-2AB9FF733DDD}"/>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9517" y="2315492"/>
            <a:ext cx="9237662" cy="2737476"/>
          </a:xfrm>
          <a:ln w="12700">
            <a:solidFill>
              <a:schemeClr val="tx1"/>
            </a:solidFill>
          </a:ln>
        </p:spPr>
      </p:pic>
      <p:sp>
        <p:nvSpPr>
          <p:cNvPr id="3" name="Rectangle: Rounded Corners 2">
            <a:extLst>
              <a:ext uri="{FF2B5EF4-FFF2-40B4-BE49-F238E27FC236}">
                <a16:creationId xmlns:a16="http://schemas.microsoft.com/office/drawing/2014/main" id="{460CD11C-B513-8512-C285-B22C4EEA839C}"/>
              </a:ext>
              <a:ext uri="{C183D7F6-B498-43B3-948B-1728B52AA6E4}">
                <adec:decorative xmlns:adec="http://schemas.microsoft.com/office/drawing/2017/decorative" val="1"/>
              </a:ext>
            </a:extLst>
          </p:cNvPr>
          <p:cNvSpPr/>
          <p:nvPr/>
        </p:nvSpPr>
        <p:spPr>
          <a:xfrm>
            <a:off x="8348133" y="2726267"/>
            <a:ext cx="406400" cy="4487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80B538D-31F8-0EDA-620F-94AFD032B1C7}"/>
              </a:ext>
              <a:ext uri="{C183D7F6-B498-43B3-948B-1728B52AA6E4}">
                <adec:decorative xmlns:adec="http://schemas.microsoft.com/office/drawing/2017/decorative" val="1"/>
              </a:ext>
            </a:extLst>
          </p:cNvPr>
          <p:cNvCxnSpPr>
            <a:cxnSpLocks/>
          </p:cNvCxnSpPr>
          <p:nvPr/>
        </p:nvCxnSpPr>
        <p:spPr>
          <a:xfrm flipH="1">
            <a:off x="3115733" y="3090333"/>
            <a:ext cx="5223933" cy="12276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8429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458699" y="1717831"/>
            <a:ext cx="3048003" cy="1522558"/>
          </a:xfrm>
        </p:spPr>
        <p:txBody>
          <a:bodyPr>
            <a:normAutofit/>
          </a:bodyPr>
          <a:lstStyle/>
          <a:p>
            <a:r>
              <a:rPr lang="en-US" dirty="0"/>
              <a:t>Tables: What not to do</a:t>
            </a:r>
          </a:p>
        </p:txBody>
      </p:sp>
      <p:pic>
        <p:nvPicPr>
          <p:cNvPr id="7" name="Picture 6" descr="A table with merged and split cells">
            <a:extLst>
              <a:ext uri="{FF2B5EF4-FFF2-40B4-BE49-F238E27FC236}">
                <a16:creationId xmlns:a16="http://schemas.microsoft.com/office/drawing/2014/main" id="{CBD64BA3-3DD5-70DE-FC5F-720FC7980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778" y="1435314"/>
            <a:ext cx="7365305" cy="3778605"/>
          </a:xfrm>
          <a:prstGeom prst="rect">
            <a:avLst/>
          </a:prstGeom>
        </p:spPr>
      </p:pic>
      <p:sp>
        <p:nvSpPr>
          <p:cNvPr id="6" name="Content Placeholder 2">
            <a:extLst>
              <a:ext uri="{FF2B5EF4-FFF2-40B4-BE49-F238E27FC236}">
                <a16:creationId xmlns:a16="http://schemas.microsoft.com/office/drawing/2014/main" id="{328C364E-9525-BFA1-E5A6-E7BCB77A9F1A}"/>
              </a:ext>
            </a:extLst>
          </p:cNvPr>
          <p:cNvSpPr>
            <a:spLocks noGrp="1"/>
          </p:cNvSpPr>
          <p:nvPr>
            <p:ph idx="1"/>
          </p:nvPr>
        </p:nvSpPr>
        <p:spPr>
          <a:xfrm>
            <a:off x="462819" y="3432225"/>
            <a:ext cx="3249705" cy="1895321"/>
          </a:xfrm>
        </p:spPr>
        <p:txBody>
          <a:bodyPr vert="horz" lIns="91440" tIns="45720" rIns="91440" bIns="45720" rtlCol="0" anchor="t">
            <a:normAutofit/>
          </a:bodyPr>
          <a:lstStyle/>
          <a:p>
            <a:r>
              <a:rPr lang="en-US" dirty="0"/>
              <a:t>Avoid split and merged cells.</a:t>
            </a:r>
          </a:p>
          <a:p>
            <a:r>
              <a:rPr lang="en-US" dirty="0"/>
              <a:t>Don't use tables for formatting. </a:t>
            </a:r>
          </a:p>
        </p:txBody>
      </p:sp>
    </p:spTree>
    <p:extLst>
      <p:ext uri="{BB962C8B-B14F-4D97-AF65-F5344CB8AC3E}">
        <p14:creationId xmlns:p14="http://schemas.microsoft.com/office/powerpoint/2010/main" val="196545475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159000"/>
            <a:ext cx="3965456" cy="2285999"/>
          </a:xfrm>
        </p:spPr>
        <p:txBody>
          <a:bodyPr anchor="ctr">
            <a:normAutofit/>
          </a:bodyPr>
          <a:lstStyle/>
          <a:p>
            <a:pPr algn="ctr"/>
            <a:r>
              <a:rPr lang="en-US">
                <a:solidFill>
                  <a:schemeClr val="bg1"/>
                </a:solidFill>
              </a:rPr>
              <a:t>The Why of digital accessibility</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5334000"/>
          </a:xfrm>
        </p:spPr>
        <p:txBody>
          <a:bodyPr anchor="ctr">
            <a:noAutofit/>
          </a:bodyPr>
          <a:lstStyle/>
          <a:p>
            <a:pPr marL="342900" indent="-342900"/>
            <a:r>
              <a:rPr lang="en-US" sz="2000"/>
              <a:t>Inclusive and equitable teaching practice to support learners</a:t>
            </a:r>
          </a:p>
          <a:p>
            <a:pPr marL="342900" indent="-342900"/>
            <a:r>
              <a:rPr lang="en-US" sz="2000"/>
              <a:t>New rule from the Department of Justice</a:t>
            </a:r>
          </a:p>
        </p:txBody>
      </p:sp>
    </p:spTree>
    <p:extLst>
      <p:ext uri="{BB962C8B-B14F-4D97-AF65-F5344CB8AC3E}">
        <p14:creationId xmlns:p14="http://schemas.microsoft.com/office/powerpoint/2010/main" val="191288228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614752" y="621140"/>
            <a:ext cx="8910248" cy="760557"/>
          </a:xfrm>
        </p:spPr>
        <p:txBody>
          <a:bodyPr>
            <a:normAutofit/>
          </a:bodyPr>
          <a:lstStyle/>
          <a:p>
            <a:r>
              <a:rPr lang="en-US"/>
              <a:t>Accessible Tables</a:t>
            </a:r>
          </a:p>
        </p:txBody>
      </p:sp>
      <p:pic>
        <p:nvPicPr>
          <p:cNvPr id="4" name="Picture 3" descr="Table in Microsoft Word with dialog box showing header row">
            <a:extLst>
              <a:ext uri="{FF2B5EF4-FFF2-40B4-BE49-F238E27FC236}">
                <a16:creationId xmlns:a16="http://schemas.microsoft.com/office/drawing/2014/main" id="{C2EC28D3-DF91-B90C-CDA3-5597ED037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24" y="3051332"/>
            <a:ext cx="8690576" cy="2874276"/>
          </a:xfrm>
          <a:prstGeom prst="rect">
            <a:avLst/>
          </a:prstGeom>
          <a:ln w="12700">
            <a:solidFill>
              <a:schemeClr val="tx1"/>
            </a:solidFill>
          </a:ln>
        </p:spPr>
      </p:pic>
      <p:sp>
        <p:nvSpPr>
          <p:cNvPr id="3" name="Content Placeholder 2">
            <a:extLst>
              <a:ext uri="{FF2B5EF4-FFF2-40B4-BE49-F238E27FC236}">
                <a16:creationId xmlns:a16="http://schemas.microsoft.com/office/drawing/2014/main" id="{CF32D2C3-E1EC-BF2E-DF24-32E0ABC9E57E}"/>
              </a:ext>
            </a:extLst>
          </p:cNvPr>
          <p:cNvSpPr>
            <a:spLocks noGrp="1"/>
          </p:cNvSpPr>
          <p:nvPr>
            <p:ph idx="1"/>
          </p:nvPr>
        </p:nvSpPr>
        <p:spPr>
          <a:xfrm>
            <a:off x="682024" y="1689020"/>
            <a:ext cx="10827952" cy="1790937"/>
          </a:xfrm>
        </p:spPr>
        <p:txBody>
          <a:bodyPr vert="horz" lIns="91440" tIns="45720" rIns="91440" bIns="45720" rtlCol="0" anchor="t">
            <a:normAutofit/>
          </a:bodyPr>
          <a:lstStyle/>
          <a:p>
            <a:r>
              <a:rPr lang="en-US"/>
              <a:t>Use header rows and repeat them on the next page.</a:t>
            </a:r>
          </a:p>
          <a:p>
            <a:r>
              <a:rPr lang="en-US"/>
              <a:t>Include a title and caption or description. </a:t>
            </a:r>
          </a:p>
        </p:txBody>
      </p:sp>
    </p:spTree>
    <p:extLst>
      <p:ext uri="{BB962C8B-B14F-4D97-AF65-F5344CB8AC3E}">
        <p14:creationId xmlns:p14="http://schemas.microsoft.com/office/powerpoint/2010/main" val="372668110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44054" y="2286000"/>
            <a:ext cx="3965456" cy="2285999"/>
          </a:xfrm>
        </p:spPr>
        <p:txBody>
          <a:bodyPr anchor="ctr">
            <a:normAutofit/>
          </a:bodyPr>
          <a:lstStyle/>
          <a:p>
            <a:pPr algn="ctr"/>
            <a:r>
              <a:rPr lang="en-US" sz="2400">
                <a:solidFill>
                  <a:schemeClr val="bg1"/>
                </a:solidFill>
              </a:rPr>
              <a:t>A few more recommendations</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1189106"/>
            <a:ext cx="5362803" cy="4478215"/>
          </a:xfrm>
        </p:spPr>
        <p:txBody>
          <a:bodyPr anchor="ctr">
            <a:normAutofit/>
          </a:bodyPr>
          <a:lstStyle/>
          <a:p>
            <a:r>
              <a:rPr lang="en-US" sz="2400"/>
              <a:t>Make new content accessible to begin with; this is much easier than fixing it later.</a:t>
            </a:r>
          </a:p>
          <a:p>
            <a:r>
              <a:rPr lang="en-US" sz="2400"/>
              <a:t>Be intentional about the content you include online and in documents.</a:t>
            </a:r>
          </a:p>
          <a:p>
            <a:r>
              <a:rPr lang="en-US" sz="2400"/>
              <a:t>Make incremental changes! Small steps are good.</a:t>
            </a:r>
          </a:p>
        </p:txBody>
      </p:sp>
    </p:spTree>
    <p:extLst>
      <p:ext uri="{BB962C8B-B14F-4D97-AF65-F5344CB8AC3E}">
        <p14:creationId xmlns:p14="http://schemas.microsoft.com/office/powerpoint/2010/main" val="236801115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85659-2C3D-6253-694B-8FAC2CFFE0C8}"/>
              </a:ext>
            </a:extLst>
          </p:cNvPr>
          <p:cNvSpPr>
            <a:spLocks noGrp="1"/>
          </p:cNvSpPr>
          <p:nvPr>
            <p:ph type="title" idx="4294967295"/>
          </p:nvPr>
        </p:nvSpPr>
        <p:spPr>
          <a:xfrm>
            <a:off x="780176" y="269230"/>
            <a:ext cx="9238434" cy="861383"/>
          </a:xfrm>
        </p:spPr>
        <p:txBody>
          <a:bodyPr/>
          <a:lstStyle/>
          <a:p>
            <a:r>
              <a:rPr lang="en-US">
                <a:solidFill>
                  <a:schemeClr val="bg1"/>
                </a:solidFill>
              </a:rPr>
              <a:t>Review: V-chill</a:t>
            </a:r>
          </a:p>
        </p:txBody>
      </p:sp>
      <p:sp>
        <p:nvSpPr>
          <p:cNvPr id="9" name="Oval 8">
            <a:extLst>
              <a:ext uri="{FF2B5EF4-FFF2-40B4-BE49-F238E27FC236}">
                <a16:creationId xmlns:a16="http://schemas.microsoft.com/office/drawing/2014/main" id="{1A67B534-21CA-2AC6-0172-69EC4CD621FC}"/>
              </a:ext>
              <a:ext uri="{C183D7F6-B498-43B3-948B-1728B52AA6E4}">
                <adec:decorative xmlns:adec="http://schemas.microsoft.com/office/drawing/2017/decorative" val="1"/>
              </a:ext>
            </a:extLst>
          </p:cNvPr>
          <p:cNvSpPr/>
          <p:nvPr/>
        </p:nvSpPr>
        <p:spPr>
          <a:xfrm>
            <a:off x="1447231" y="1514284"/>
            <a:ext cx="2194146" cy="219414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600" normalizeH="0" baseline="0" noProof="0">
              <a:ln>
                <a:noFill/>
              </a:ln>
              <a:solidFill>
                <a:schemeClr val="bg1"/>
              </a:solidFill>
              <a:effectLst/>
              <a:uLnTx/>
              <a:uFillTx/>
              <a:latin typeface="Trade Gothic Next Light"/>
              <a:ea typeface="+mn-ea"/>
              <a:cs typeface="+mn-cs"/>
            </a:endParaRPr>
          </a:p>
        </p:txBody>
      </p:sp>
      <p:sp>
        <p:nvSpPr>
          <p:cNvPr id="15" name="TextBox 14">
            <a:extLst>
              <a:ext uri="{FF2B5EF4-FFF2-40B4-BE49-F238E27FC236}">
                <a16:creationId xmlns:a16="http://schemas.microsoft.com/office/drawing/2014/main" id="{92ED431F-CE9A-7A3D-6971-72BC837B591D}"/>
              </a:ext>
            </a:extLst>
          </p:cNvPr>
          <p:cNvSpPr txBox="1"/>
          <p:nvPr/>
        </p:nvSpPr>
        <p:spPr>
          <a:xfrm>
            <a:off x="1822770" y="2064698"/>
            <a:ext cx="14430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VIDEOS</a:t>
            </a:r>
          </a:p>
        </p:txBody>
      </p:sp>
      <p:pic>
        <p:nvPicPr>
          <p:cNvPr id="16" name="Graphic 15" descr="Video or vlog icon">
            <a:extLst>
              <a:ext uri="{FF2B5EF4-FFF2-40B4-BE49-F238E27FC236}">
                <a16:creationId xmlns:a16="http://schemas.microsoft.com/office/drawing/2014/main" id="{941E2482-8FF3-CB3D-D98C-39AEA69196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1918" y="2485396"/>
            <a:ext cx="641127" cy="641127"/>
          </a:xfrm>
          <a:prstGeom prst="rect">
            <a:avLst/>
          </a:prstGeom>
        </p:spPr>
      </p:pic>
      <p:sp>
        <p:nvSpPr>
          <p:cNvPr id="2" name="Oval 1">
            <a:extLst>
              <a:ext uri="{FF2B5EF4-FFF2-40B4-BE49-F238E27FC236}">
                <a16:creationId xmlns:a16="http://schemas.microsoft.com/office/drawing/2014/main" id="{4195A4C8-D8CD-4C49-399C-6E0B2174631D}"/>
              </a:ext>
              <a:ext uri="{C183D7F6-B498-43B3-948B-1728B52AA6E4}">
                <adec:decorative xmlns:adec="http://schemas.microsoft.com/office/drawing/2017/decorative" val="1"/>
              </a:ext>
            </a:extLst>
          </p:cNvPr>
          <p:cNvSpPr/>
          <p:nvPr/>
        </p:nvSpPr>
        <p:spPr>
          <a:xfrm>
            <a:off x="4998720" y="1483793"/>
            <a:ext cx="2194560" cy="2194560"/>
          </a:xfrm>
          <a:prstGeom prst="ellipse">
            <a:avLst/>
          </a:prstGeom>
          <a:solidFill>
            <a:schemeClr val="bg1"/>
          </a:solidFill>
          <a:ln>
            <a:solidFill>
              <a:srgbClr val="54585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Trade Gothic Next Light"/>
              <a:ea typeface="+mn-ea"/>
              <a:cs typeface="+mn-cs"/>
            </a:endParaRPr>
          </a:p>
        </p:txBody>
      </p:sp>
      <p:sp>
        <p:nvSpPr>
          <p:cNvPr id="17" name="TextBox 16">
            <a:extLst>
              <a:ext uri="{FF2B5EF4-FFF2-40B4-BE49-F238E27FC236}">
                <a16:creationId xmlns:a16="http://schemas.microsoft.com/office/drawing/2014/main" id="{F8654D5F-E687-4732-E3E5-C94E5E9E2344}"/>
              </a:ext>
            </a:extLst>
          </p:cNvPr>
          <p:cNvSpPr txBox="1"/>
          <p:nvPr/>
        </p:nvSpPr>
        <p:spPr>
          <a:xfrm>
            <a:off x="5274409" y="2034207"/>
            <a:ext cx="16431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COLOR</a:t>
            </a:r>
          </a:p>
        </p:txBody>
      </p:sp>
      <p:pic>
        <p:nvPicPr>
          <p:cNvPr id="18" name="Graphic 17" descr="Color palette icon">
            <a:extLst>
              <a:ext uri="{FF2B5EF4-FFF2-40B4-BE49-F238E27FC236}">
                <a16:creationId xmlns:a16="http://schemas.microsoft.com/office/drawing/2014/main" id="{26936633-E7D8-FA2E-2518-9400801FB85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75959" y="2463965"/>
            <a:ext cx="640080" cy="640080"/>
          </a:xfrm>
          <a:prstGeom prst="rect">
            <a:avLst/>
          </a:prstGeom>
        </p:spPr>
      </p:pic>
      <p:sp>
        <p:nvSpPr>
          <p:cNvPr id="11" name="Oval 10">
            <a:extLst>
              <a:ext uri="{FF2B5EF4-FFF2-40B4-BE49-F238E27FC236}">
                <a16:creationId xmlns:a16="http://schemas.microsoft.com/office/drawing/2014/main" id="{D885621B-A03F-BD15-DFDB-EEB19D61A6B8}"/>
              </a:ext>
              <a:ext uri="{C183D7F6-B498-43B3-948B-1728B52AA6E4}">
                <adec:decorative xmlns:adec="http://schemas.microsoft.com/office/drawing/2017/decorative" val="1"/>
              </a:ext>
            </a:extLst>
          </p:cNvPr>
          <p:cNvSpPr/>
          <p:nvPr/>
        </p:nvSpPr>
        <p:spPr>
          <a:xfrm>
            <a:off x="8544494" y="1544361"/>
            <a:ext cx="2194560" cy="21945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2000" b="0" i="0" u="none" strike="noStrike" kern="1200" cap="none" spc="600" normalizeH="0" baseline="0" noProof="0">
              <a:ln>
                <a:noFill/>
              </a:ln>
              <a:solidFill>
                <a:srgbClr val="FFFFFF"/>
              </a:solidFill>
              <a:effectLst/>
              <a:uLnTx/>
              <a:uFillTx/>
              <a:latin typeface="Trade Gothic Next Light"/>
              <a:ea typeface="+mn-ea"/>
              <a:cs typeface="+mn-cs"/>
            </a:endParaRPr>
          </a:p>
        </p:txBody>
      </p:sp>
      <p:sp>
        <p:nvSpPr>
          <p:cNvPr id="19" name="TextBox 18">
            <a:extLst>
              <a:ext uri="{FF2B5EF4-FFF2-40B4-BE49-F238E27FC236}">
                <a16:creationId xmlns:a16="http://schemas.microsoft.com/office/drawing/2014/main" id="{1EBD2F80-A8C7-16A7-8419-B70B9B491016}"/>
              </a:ext>
            </a:extLst>
          </p:cNvPr>
          <p:cNvSpPr txBox="1"/>
          <p:nvPr/>
        </p:nvSpPr>
        <p:spPr>
          <a:xfrm>
            <a:off x="8784904" y="2139880"/>
            <a:ext cx="1827329"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HEADINGS</a:t>
            </a:r>
          </a:p>
        </p:txBody>
      </p:sp>
      <p:pic>
        <p:nvPicPr>
          <p:cNvPr id="20" name="Graphic 19" descr="Document icon">
            <a:extLst>
              <a:ext uri="{FF2B5EF4-FFF2-40B4-BE49-F238E27FC236}">
                <a16:creationId xmlns:a16="http://schemas.microsoft.com/office/drawing/2014/main" id="{BFFF4763-B89A-1956-1C44-29B038FA791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378530" y="2583005"/>
            <a:ext cx="640080" cy="640080"/>
          </a:xfrm>
          <a:prstGeom prst="rect">
            <a:avLst/>
          </a:prstGeom>
        </p:spPr>
      </p:pic>
      <p:sp>
        <p:nvSpPr>
          <p:cNvPr id="10" name="Oval 9">
            <a:extLst>
              <a:ext uri="{FF2B5EF4-FFF2-40B4-BE49-F238E27FC236}">
                <a16:creationId xmlns:a16="http://schemas.microsoft.com/office/drawing/2014/main" id="{5DFE0135-5EA7-6356-1A07-63B8A0DEB108}"/>
              </a:ext>
              <a:ext uri="{C183D7F6-B498-43B3-948B-1728B52AA6E4}">
                <adec:decorative xmlns:adec="http://schemas.microsoft.com/office/drawing/2017/decorative" val="1"/>
              </a:ext>
            </a:extLst>
          </p:cNvPr>
          <p:cNvSpPr/>
          <p:nvPr/>
        </p:nvSpPr>
        <p:spPr>
          <a:xfrm>
            <a:off x="1452949" y="3945049"/>
            <a:ext cx="2194560" cy="2194560"/>
          </a:xfrm>
          <a:prstGeom prst="ellipse">
            <a:avLst/>
          </a:prstGeom>
          <a:solidFill>
            <a:schemeClr val="bg1"/>
          </a:solidFill>
          <a:ln>
            <a:solidFill>
              <a:srgbClr val="54585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Trade Gothic Next Light"/>
              <a:ea typeface="+mn-ea"/>
              <a:cs typeface="+mn-cs"/>
            </a:endParaRPr>
          </a:p>
        </p:txBody>
      </p:sp>
      <p:sp>
        <p:nvSpPr>
          <p:cNvPr id="21" name="TextBox 20">
            <a:extLst>
              <a:ext uri="{FF2B5EF4-FFF2-40B4-BE49-F238E27FC236}">
                <a16:creationId xmlns:a16="http://schemas.microsoft.com/office/drawing/2014/main" id="{8768F6AA-20F6-9BED-CCF8-39220C85DE3C}"/>
              </a:ext>
            </a:extLst>
          </p:cNvPr>
          <p:cNvSpPr txBox="1"/>
          <p:nvPr/>
        </p:nvSpPr>
        <p:spPr>
          <a:xfrm>
            <a:off x="1280013" y="4563331"/>
            <a:ext cx="25404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IMAGES</a:t>
            </a:r>
          </a:p>
        </p:txBody>
      </p:sp>
      <p:pic>
        <p:nvPicPr>
          <p:cNvPr id="22" name="Graphic 21" descr="Images icon">
            <a:extLst>
              <a:ext uri="{FF2B5EF4-FFF2-40B4-BE49-F238E27FC236}">
                <a16:creationId xmlns:a16="http://schemas.microsoft.com/office/drawing/2014/main" id="{2365FAF4-7A64-E55C-8C31-7A30A791737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231918" y="5012252"/>
            <a:ext cx="640080" cy="640080"/>
          </a:xfrm>
          <a:prstGeom prst="rect">
            <a:avLst/>
          </a:prstGeom>
        </p:spPr>
      </p:pic>
      <p:sp>
        <p:nvSpPr>
          <p:cNvPr id="4" name="Oval 3">
            <a:extLst>
              <a:ext uri="{FF2B5EF4-FFF2-40B4-BE49-F238E27FC236}">
                <a16:creationId xmlns:a16="http://schemas.microsoft.com/office/drawing/2014/main" id="{B1ABC7D8-9F51-F96F-B056-DDDD1076343E}"/>
              </a:ext>
              <a:ext uri="{C183D7F6-B498-43B3-948B-1728B52AA6E4}">
                <adec:decorative xmlns:adec="http://schemas.microsoft.com/office/drawing/2017/decorative" val="1"/>
              </a:ext>
            </a:extLst>
          </p:cNvPr>
          <p:cNvSpPr/>
          <p:nvPr/>
        </p:nvSpPr>
        <p:spPr>
          <a:xfrm>
            <a:off x="4998720" y="3945049"/>
            <a:ext cx="2194560" cy="219456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Trade Gothic Next Light"/>
              <a:ea typeface="+mn-ea"/>
              <a:cs typeface="+mn-cs"/>
            </a:endParaRPr>
          </a:p>
        </p:txBody>
      </p:sp>
      <p:sp>
        <p:nvSpPr>
          <p:cNvPr id="27" name="TextBox 26">
            <a:extLst>
              <a:ext uri="{FF2B5EF4-FFF2-40B4-BE49-F238E27FC236}">
                <a16:creationId xmlns:a16="http://schemas.microsoft.com/office/drawing/2014/main" id="{B476720F-8593-8488-9F6C-49808B175329}"/>
              </a:ext>
            </a:extLst>
          </p:cNvPr>
          <p:cNvSpPr txBox="1"/>
          <p:nvPr/>
        </p:nvSpPr>
        <p:spPr>
          <a:xfrm>
            <a:off x="5472960" y="4540007"/>
            <a:ext cx="12460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LINKS</a:t>
            </a:r>
          </a:p>
        </p:txBody>
      </p:sp>
      <p:pic>
        <p:nvPicPr>
          <p:cNvPr id="28" name="Graphic 27" descr="Link icon">
            <a:extLst>
              <a:ext uri="{FF2B5EF4-FFF2-40B4-BE49-F238E27FC236}">
                <a16:creationId xmlns:a16="http://schemas.microsoft.com/office/drawing/2014/main" id="{EC18065A-C22E-2318-A826-59B92BC43A7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775960" y="4976267"/>
            <a:ext cx="640080" cy="640080"/>
          </a:xfrm>
          <a:prstGeom prst="rect">
            <a:avLst/>
          </a:prstGeom>
        </p:spPr>
      </p:pic>
      <p:sp>
        <p:nvSpPr>
          <p:cNvPr id="12" name="Oval 11">
            <a:extLst>
              <a:ext uri="{FF2B5EF4-FFF2-40B4-BE49-F238E27FC236}">
                <a16:creationId xmlns:a16="http://schemas.microsoft.com/office/drawing/2014/main" id="{B0C45C84-5A5B-4D1B-433E-C263ED8D98A9}"/>
              </a:ext>
              <a:ext uri="{C183D7F6-B498-43B3-948B-1728B52AA6E4}">
                <adec:decorative xmlns:adec="http://schemas.microsoft.com/office/drawing/2017/decorative" val="1"/>
              </a:ext>
            </a:extLst>
          </p:cNvPr>
          <p:cNvSpPr/>
          <p:nvPr/>
        </p:nvSpPr>
        <p:spPr>
          <a:xfrm>
            <a:off x="8544493" y="3945049"/>
            <a:ext cx="2194560" cy="2194560"/>
          </a:xfrm>
          <a:prstGeom prst="ellipse">
            <a:avLst/>
          </a:prstGeom>
          <a:solidFill>
            <a:schemeClr val="bg1"/>
          </a:solidFill>
          <a:ln>
            <a:solidFill>
              <a:srgbClr val="545859"/>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0"/>
              </a:lnSpc>
              <a:spcBef>
                <a:spcPts val="0"/>
              </a:spcBef>
              <a:spcAft>
                <a:spcPts val="0"/>
              </a:spcAft>
              <a:buClrTx/>
              <a:buSzTx/>
              <a:buFontTx/>
              <a:buNone/>
              <a:tabLst/>
              <a:defRPr/>
            </a:pPr>
            <a:endParaRPr kumimoji="0" lang="en-US" sz="1800" b="0" i="0" u="none" strike="noStrike" kern="1200" cap="none" spc="600" normalizeH="0" baseline="0" noProof="0">
              <a:ln>
                <a:noFill/>
              </a:ln>
              <a:solidFill>
                <a:srgbClr val="FFFFFF"/>
              </a:solidFill>
              <a:effectLst/>
              <a:uLnTx/>
              <a:uFillTx/>
              <a:latin typeface="Trade Gothic Next Light"/>
              <a:ea typeface="+mn-ea"/>
              <a:cs typeface="+mn-cs"/>
            </a:endParaRPr>
          </a:p>
        </p:txBody>
      </p:sp>
      <p:sp>
        <p:nvSpPr>
          <p:cNvPr id="29" name="TextBox 28">
            <a:extLst>
              <a:ext uri="{FF2B5EF4-FFF2-40B4-BE49-F238E27FC236}">
                <a16:creationId xmlns:a16="http://schemas.microsoft.com/office/drawing/2014/main" id="{BC00AE4B-AAF5-189C-7A74-CBD101132CF6}"/>
              </a:ext>
            </a:extLst>
          </p:cNvPr>
          <p:cNvSpPr txBox="1"/>
          <p:nvPr/>
        </p:nvSpPr>
        <p:spPr>
          <a:xfrm>
            <a:off x="8878342" y="4431189"/>
            <a:ext cx="16404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600" normalizeH="0" baseline="0" noProof="0">
                <a:ln>
                  <a:noFill/>
                </a:ln>
                <a:solidFill>
                  <a:srgbClr val="FFFFFF"/>
                </a:solidFill>
                <a:effectLst/>
                <a:uLnTx/>
                <a:uFillTx/>
                <a:latin typeface="Trade Gothic Next Cond"/>
                <a:ea typeface="+mn-ea"/>
                <a:cs typeface="+mn-cs"/>
              </a:rPr>
              <a:t>LISTS &amp; TABLES</a:t>
            </a:r>
          </a:p>
        </p:txBody>
      </p:sp>
      <p:pic>
        <p:nvPicPr>
          <p:cNvPr id="30" name="Graphic 29" descr="Clipboard with list icon">
            <a:extLst>
              <a:ext uri="{FF2B5EF4-FFF2-40B4-BE49-F238E27FC236}">
                <a16:creationId xmlns:a16="http://schemas.microsoft.com/office/drawing/2014/main" id="{C6C78ECA-B75A-4F00-55F1-85C70531AE5F}"/>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378530" y="5166677"/>
            <a:ext cx="640080" cy="640080"/>
          </a:xfrm>
          <a:prstGeom prst="rect">
            <a:avLst/>
          </a:prstGeom>
        </p:spPr>
      </p:pic>
    </p:spTree>
    <p:extLst>
      <p:ext uri="{BB962C8B-B14F-4D97-AF65-F5344CB8AC3E}">
        <p14:creationId xmlns:p14="http://schemas.microsoft.com/office/powerpoint/2010/main" val="2416392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44054" y="2286000"/>
            <a:ext cx="3965456" cy="2285999"/>
          </a:xfrm>
        </p:spPr>
        <p:txBody>
          <a:bodyPr anchor="ctr">
            <a:normAutofit/>
          </a:bodyPr>
          <a:lstStyle/>
          <a:p>
            <a:pPr algn="ctr"/>
            <a:r>
              <a:rPr lang="en-US">
                <a:solidFill>
                  <a:schemeClr val="bg1"/>
                </a:solidFill>
              </a:rPr>
              <a:t>Draft a goal for your next step</a:t>
            </a:r>
            <a:endParaRPr lang="en-US"/>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5954058" y="761214"/>
            <a:ext cx="4570506" cy="5334000"/>
          </a:xfrm>
        </p:spPr>
        <p:txBody>
          <a:bodyPr anchor="ctr">
            <a:normAutofit/>
          </a:bodyPr>
          <a:lstStyle/>
          <a:p>
            <a:pPr marL="0" indent="0">
              <a:buNone/>
            </a:pPr>
            <a:r>
              <a:rPr lang="en-US" sz="2400">
                <a:ea typeface="+mn-lt"/>
                <a:cs typeface="+mn-lt"/>
              </a:rPr>
              <a:t>Write </a:t>
            </a:r>
            <a:r>
              <a:rPr lang="en-US" sz="2400" b="1">
                <a:ea typeface="+mn-lt"/>
                <a:cs typeface="+mn-lt"/>
              </a:rPr>
              <a:t>one</a:t>
            </a:r>
            <a:r>
              <a:rPr lang="en-US" sz="2400">
                <a:ea typeface="+mn-lt"/>
                <a:cs typeface="+mn-lt"/>
              </a:rPr>
              <a:t> web accessibility goal (V-CHILL) that you can prioritize as your next step.</a:t>
            </a:r>
          </a:p>
        </p:txBody>
      </p:sp>
    </p:spTree>
    <p:extLst>
      <p:ext uri="{BB962C8B-B14F-4D97-AF65-F5344CB8AC3E}">
        <p14:creationId xmlns:p14="http://schemas.microsoft.com/office/powerpoint/2010/main" val="66089352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44054" y="2286000"/>
            <a:ext cx="3965456" cy="2285999"/>
          </a:xfrm>
        </p:spPr>
        <p:txBody>
          <a:bodyPr anchor="ctr">
            <a:normAutofit/>
          </a:bodyPr>
          <a:lstStyle/>
          <a:p>
            <a:pPr algn="ctr"/>
            <a:r>
              <a:rPr lang="en-US">
                <a:solidFill>
                  <a:schemeClr val="bg1"/>
                </a:solidFill>
              </a:rPr>
              <a:t>Questions?</a:t>
            </a:r>
            <a:endParaRPr lang="en-US"/>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5954058" y="761214"/>
            <a:ext cx="4570506" cy="5334000"/>
          </a:xfrm>
        </p:spPr>
        <p:txBody>
          <a:bodyPr anchor="ctr">
            <a:normAutofit/>
          </a:bodyPr>
          <a:lstStyle/>
          <a:p>
            <a:pPr marL="0" indent="0">
              <a:lnSpc>
                <a:spcPct val="120000"/>
              </a:lnSpc>
              <a:buNone/>
            </a:pPr>
            <a:r>
              <a:rPr lang="en-US" sz="2400">
                <a:solidFill>
                  <a:srgbClr val="000000"/>
                </a:solidFill>
                <a:latin typeface="Trade Gothic Next Light"/>
                <a:ea typeface="+mn-lt"/>
                <a:cs typeface="+mn-lt"/>
              </a:rPr>
              <a:t>Coming soon!</a:t>
            </a:r>
          </a:p>
          <a:p>
            <a:pPr marL="0" indent="0">
              <a:lnSpc>
                <a:spcPct val="120000"/>
              </a:lnSpc>
              <a:buNone/>
            </a:pPr>
            <a:br>
              <a:rPr lang="en-US" sz="2400">
                <a:solidFill>
                  <a:srgbClr val="000000"/>
                </a:solidFill>
                <a:latin typeface="Trade Gothic Next Light"/>
                <a:ea typeface="+mn-lt"/>
                <a:cs typeface="+mn-lt"/>
              </a:rPr>
            </a:br>
            <a:r>
              <a:rPr lang="en-US" sz="2400">
                <a:solidFill>
                  <a:srgbClr val="000000"/>
                </a:solidFill>
                <a:latin typeface="Trade Gothic Next Light"/>
                <a:ea typeface="+mn-lt"/>
                <a:cs typeface="+mn-lt"/>
              </a:rPr>
              <a:t>Accessibility training, part II: Documents, starring PowerPoint, Word, &amp; PDF</a:t>
            </a:r>
            <a:endParaRPr lang="en-US" sz="2400">
              <a:latin typeface="Trade Gothic Next Light"/>
              <a:ea typeface="+mn-lt"/>
              <a:cs typeface="+mn-lt"/>
            </a:endParaRPr>
          </a:p>
        </p:txBody>
      </p:sp>
    </p:spTree>
    <p:extLst>
      <p:ext uri="{BB962C8B-B14F-4D97-AF65-F5344CB8AC3E}">
        <p14:creationId xmlns:p14="http://schemas.microsoft.com/office/powerpoint/2010/main" val="215578933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BBA1-CC1C-DADD-C9BE-388339A9F85F}"/>
              </a:ext>
            </a:extLst>
          </p:cNvPr>
          <p:cNvSpPr>
            <a:spLocks noGrp="1"/>
          </p:cNvSpPr>
          <p:nvPr>
            <p:ph type="title"/>
          </p:nvPr>
        </p:nvSpPr>
        <p:spPr>
          <a:xfrm>
            <a:off x="609596" y="419046"/>
            <a:ext cx="10972800" cy="1186174"/>
          </a:xfrm>
        </p:spPr>
        <p:txBody>
          <a:bodyPr/>
          <a:lstStyle/>
          <a:p>
            <a:r>
              <a:rPr lang="en-US">
                <a:solidFill>
                  <a:schemeClr val="bg1"/>
                </a:solidFill>
              </a:rPr>
              <a:t>5-minute break and then a walk through</a:t>
            </a:r>
            <a:br>
              <a:rPr lang="en-US"/>
            </a:br>
            <a:r>
              <a:rPr lang="en-US" err="1">
                <a:solidFill>
                  <a:schemeClr val="bg1"/>
                </a:solidFill>
              </a:rPr>
              <a:t>ARc</a:t>
            </a:r>
            <a:r>
              <a:rPr lang="en-US">
                <a:solidFill>
                  <a:schemeClr val="bg1"/>
                </a:solidFill>
              </a:rPr>
              <a:t>, The online Accessibility Resource Center</a:t>
            </a:r>
          </a:p>
        </p:txBody>
      </p:sp>
      <p:pic>
        <p:nvPicPr>
          <p:cNvPr id="15" name="Picture 14" descr="https://sakai.ohsu.edu/portal/site/ARC">
            <a:extLst>
              <a:ext uri="{FF2B5EF4-FFF2-40B4-BE49-F238E27FC236}">
                <a16:creationId xmlns:a16="http://schemas.microsoft.com/office/drawing/2014/main" id="{EC530A2F-6663-643D-8131-FC06895414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49670" y="1763703"/>
            <a:ext cx="3967998" cy="3967998"/>
          </a:xfrm>
          <a:prstGeom prst="rect">
            <a:avLst/>
          </a:prstGeom>
        </p:spPr>
      </p:pic>
      <p:sp>
        <p:nvSpPr>
          <p:cNvPr id="16" name="Content Placeholder 2">
            <a:extLst>
              <a:ext uri="{FF2B5EF4-FFF2-40B4-BE49-F238E27FC236}">
                <a16:creationId xmlns:a16="http://schemas.microsoft.com/office/drawing/2014/main" id="{97ECE720-0804-F7D4-F1F2-09294096CEDE}"/>
              </a:ext>
            </a:extLst>
          </p:cNvPr>
          <p:cNvSpPr txBox="1">
            <a:spLocks/>
          </p:cNvSpPr>
          <p:nvPr/>
        </p:nvSpPr>
        <p:spPr>
          <a:xfrm>
            <a:off x="2756215" y="5740285"/>
            <a:ext cx="6679561" cy="90378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SzPct val="85000"/>
              <a:buFont typeface="Arial" panose="020B0604020202020204" pitchFamily="34" charset="0"/>
              <a:buNone/>
              <a:defRPr sz="1800" b="0" kern="1200" cap="all" spc="300" baseline="0">
                <a:solidFill>
                  <a:schemeClr val="tx1"/>
                </a:solidFill>
                <a:latin typeface="+mj-lt"/>
                <a:ea typeface="+mn-ea"/>
                <a:cs typeface="+mn-cs"/>
              </a:defRPr>
            </a:lvl1pPr>
            <a:lvl2pPr marL="457200" indent="0" algn="l" defTabSz="914400" rtl="0" eaLnBrk="1" latinLnBrk="0" hangingPunct="1">
              <a:lnSpc>
                <a:spcPct val="130000"/>
              </a:lnSpc>
              <a:spcBef>
                <a:spcPts val="500"/>
              </a:spcBef>
              <a:buSzPct val="85000"/>
              <a:buFontTx/>
              <a:buNone/>
              <a:defRPr sz="2000" b="1" kern="1200">
                <a:solidFill>
                  <a:schemeClr val="tx1"/>
                </a:solidFill>
                <a:latin typeface="+mn-lt"/>
                <a:ea typeface="+mn-ea"/>
                <a:cs typeface="+mn-cs"/>
              </a:defRPr>
            </a:lvl2pPr>
            <a:lvl3pPr marL="914400" indent="0" algn="l" defTabSz="914400" rtl="0" eaLnBrk="1" latinLnBrk="0" hangingPunct="1">
              <a:lnSpc>
                <a:spcPct val="130000"/>
              </a:lnSpc>
              <a:spcBef>
                <a:spcPts val="500"/>
              </a:spcBef>
              <a:buSzPct val="85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4pPr>
            <a:lvl5pPr marL="1828800" indent="0" algn="l" defTabSz="914400" rtl="0" eaLnBrk="1" latinLnBrk="0" hangingPunct="1">
              <a:lnSpc>
                <a:spcPct val="130000"/>
              </a:lnSpc>
              <a:spcBef>
                <a:spcPts val="500"/>
              </a:spcBef>
              <a:buSzPct val="85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85000"/>
              <a:buFont typeface="Arial" panose="020B0604020202020204" pitchFamily="34" charset="0"/>
              <a:buNone/>
              <a:tabLst/>
              <a:defRPr/>
            </a:pPr>
            <a:r>
              <a:rPr kumimoji="0" lang="en-US" sz="2400" b="0" i="0" u="none" strike="noStrike" kern="1200" cap="all" spc="300" normalizeH="0" baseline="0" noProof="0">
                <a:ln>
                  <a:noFill/>
                </a:ln>
                <a:solidFill>
                  <a:srgbClr val="0057B7"/>
                </a:solidFill>
                <a:effectLst/>
                <a:uLnTx/>
                <a:uFillTx/>
                <a:latin typeface="Trade Gothic Next Cond"/>
                <a:ea typeface="+mn-lt"/>
                <a:cs typeface="+mn-lt"/>
                <a:hlinkClick r:id="rId4">
                  <a:extLst>
                    <a:ext uri="{A12FA001-AC4F-418D-AE19-62706E023703}">
                      <ahyp:hlinkClr xmlns:ahyp="http://schemas.microsoft.com/office/drawing/2018/hyperlinkcolor" val="tx"/>
                    </a:ext>
                  </a:extLst>
                </a:hlinkClick>
              </a:rPr>
              <a:t>sakai.ohsu.edu/portal/site/ARC/</a:t>
            </a:r>
            <a:r>
              <a:rPr kumimoji="0" lang="en-US" sz="2400" b="0" i="0" u="none" strike="noStrike" kern="1200" cap="all" spc="300" normalizeH="0" baseline="0" noProof="0">
                <a:ln>
                  <a:noFill/>
                </a:ln>
                <a:solidFill>
                  <a:srgbClr val="0057B7"/>
                </a:solidFill>
                <a:effectLst/>
                <a:uLnTx/>
                <a:uFillTx/>
                <a:latin typeface="Trade Gothic Next Cond"/>
                <a:ea typeface="+mn-lt"/>
                <a:cs typeface="+mn-lt"/>
              </a:rPr>
              <a:t> </a:t>
            </a:r>
          </a:p>
        </p:txBody>
      </p:sp>
    </p:spTree>
    <p:extLst>
      <p:ext uri="{BB962C8B-B14F-4D97-AF65-F5344CB8AC3E}">
        <p14:creationId xmlns:p14="http://schemas.microsoft.com/office/powerpoint/2010/main" val="3689515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47334" y="238487"/>
            <a:ext cx="9486903" cy="402222"/>
          </a:xfrm>
        </p:spPr>
        <p:txBody>
          <a:bodyPr>
            <a:normAutofit fontScale="90000"/>
          </a:bodyPr>
          <a:lstStyle/>
          <a:p>
            <a:r>
              <a:rPr lang="en-US" sz="2400"/>
              <a:t>References</a:t>
            </a:r>
          </a:p>
        </p:txBody>
      </p:sp>
      <p:sp>
        <p:nvSpPr>
          <p:cNvPr id="3" name="Content Placeholder 2">
            <a:extLst>
              <a:ext uri="{FF2B5EF4-FFF2-40B4-BE49-F238E27FC236}">
                <a16:creationId xmlns:a16="http://schemas.microsoft.com/office/drawing/2014/main" id="{81B3A2AB-AB48-0C90-ECE8-5B22D81F2511}"/>
              </a:ext>
            </a:extLst>
          </p:cNvPr>
          <p:cNvSpPr>
            <a:spLocks noGrp="1"/>
          </p:cNvSpPr>
          <p:nvPr>
            <p:ph idx="1"/>
          </p:nvPr>
        </p:nvSpPr>
        <p:spPr>
          <a:xfrm>
            <a:off x="147334" y="945868"/>
            <a:ext cx="11897331" cy="5794940"/>
          </a:xfrm>
        </p:spPr>
        <p:txBody>
          <a:bodyPr vert="horz" lIns="91440" tIns="45720" rIns="91440" bIns="45720" rtlCol="0" anchor="t">
            <a:normAutofit fontScale="77500" lnSpcReduction="20000"/>
          </a:bodyPr>
          <a:lstStyle/>
          <a:p>
            <a:pPr marL="0" indent="0">
              <a:lnSpc>
                <a:spcPct val="120000"/>
              </a:lnSpc>
              <a:buNone/>
            </a:pPr>
            <a:r>
              <a:rPr lang="en-US" sz="1800"/>
              <a:t>W3C Web Accessibility Initiative. (2017, December 4). </a:t>
            </a:r>
            <a:r>
              <a:rPr lang="en-US" sz="1800" i="1"/>
              <a:t>Introduction to web accessibility and W3C standards </a:t>
            </a:r>
            <a:r>
              <a:rPr lang="en-US" sz="1800"/>
              <a:t>[Video]. YouTube. </a:t>
            </a:r>
            <a:r>
              <a:rPr lang="en-US" sz="1800">
                <a:solidFill>
                  <a:srgbClr val="0057B7"/>
                </a:solidFill>
                <a:hlinkClick r:id="rId3">
                  <a:extLst>
                    <a:ext uri="{A12FA001-AC4F-418D-AE19-62706E023703}">
                      <ahyp:hlinkClr xmlns:ahyp="http://schemas.microsoft.com/office/drawing/2018/hyperlinkcolor" val="tx"/>
                    </a:ext>
                  </a:extLst>
                </a:hlinkClick>
              </a:rPr>
              <a:t>https://www.youtube.com/watch?v=20SHvU2PKsM</a:t>
            </a:r>
            <a:r>
              <a:rPr lang="en-US" sz="1800">
                <a:solidFill>
                  <a:srgbClr val="0057B7"/>
                </a:solidFill>
              </a:rPr>
              <a:t> </a:t>
            </a:r>
          </a:p>
          <a:p>
            <a:pPr marL="0" indent="0">
              <a:lnSpc>
                <a:spcPct val="120000"/>
              </a:lnSpc>
              <a:buNone/>
            </a:pPr>
            <a:r>
              <a:rPr lang="en-US" sz="1800"/>
              <a:t>Noah, Tolulope (Tolu). (2024, July). </a:t>
            </a:r>
            <a:r>
              <a:rPr lang="en-US" sz="1800" i="1"/>
              <a:t>I just had a blast doing my first-ever workshop at the virtual ISTE conference! My session was entitled, Digital Accessibility 101 </a:t>
            </a:r>
            <a:r>
              <a:rPr lang="en-US" sz="1800"/>
              <a:t>[Images] [Post]. LinkedIn. </a:t>
            </a:r>
            <a:r>
              <a:rPr lang="en-US" sz="1800">
                <a:solidFill>
                  <a:srgbClr val="0057B7"/>
                </a:solidFill>
                <a:hlinkClick r:id="rId4">
                  <a:extLst>
                    <a:ext uri="{A12FA001-AC4F-418D-AE19-62706E023703}">
                      <ahyp:hlinkClr xmlns:ahyp="http://schemas.microsoft.com/office/drawing/2018/hyperlinkcolor" val="tx"/>
                    </a:ext>
                  </a:extLst>
                </a:hlinkClick>
              </a:rPr>
              <a:t>https://www.linkedin.com/posts/tolu-noah_istelive-istelive24-iste-activity-7210381649312645120-a6SZ/</a:t>
            </a:r>
            <a:r>
              <a:rPr lang="en-US" sz="1800">
                <a:solidFill>
                  <a:srgbClr val="0057B7"/>
                </a:solidFill>
              </a:rPr>
              <a:t> </a:t>
            </a:r>
          </a:p>
          <a:p>
            <a:pPr marL="0" indent="0">
              <a:lnSpc>
                <a:spcPct val="120000"/>
              </a:lnSpc>
              <a:buNone/>
            </a:pPr>
            <a:r>
              <a:rPr lang="en-US" sz="1800"/>
              <a:t>Nondiscrimination on the basis of disability; accessibility of web information and services of state and local government entities, 28 C.F.R. § 35 (2024). </a:t>
            </a:r>
            <a:r>
              <a:rPr lang="en-US" sz="1800">
                <a:solidFill>
                  <a:srgbClr val="0057B7"/>
                </a:solidFill>
                <a:hlinkClick r:id="rId5">
                  <a:extLst>
                    <a:ext uri="{A12FA001-AC4F-418D-AE19-62706E023703}">
                      <ahyp:hlinkClr xmlns:ahyp="http://schemas.microsoft.com/office/drawing/2018/hyperlinkcolor" val="tx"/>
                    </a:ext>
                  </a:extLst>
                </a:hlinkClick>
              </a:rPr>
              <a:t>https://www.federalregister.gov/d/2024-07758</a:t>
            </a:r>
            <a:r>
              <a:rPr lang="en-US" sz="1800">
                <a:solidFill>
                  <a:srgbClr val="0057B7"/>
                </a:solidFill>
              </a:rPr>
              <a:t> </a:t>
            </a:r>
          </a:p>
          <a:p>
            <a:pPr marL="0" indent="0">
              <a:lnSpc>
                <a:spcPct val="120000"/>
              </a:lnSpc>
              <a:buNone/>
            </a:pPr>
            <a:r>
              <a:rPr lang="en-US"/>
              <a:t>Shafer, R., &amp; Torres Hicks, C. (2024, March 15). </a:t>
            </a:r>
            <a:r>
              <a:rPr lang="en-US" i="1"/>
              <a:t>OHSU Match Day 2024: A career-defining moment for soon-to-be physicians.</a:t>
            </a:r>
            <a:r>
              <a:rPr lang="en-US"/>
              <a:t> OHSU Now. </a:t>
            </a:r>
            <a:r>
              <a:rPr lang="en-US">
                <a:solidFill>
                  <a:srgbClr val="0057B7"/>
                </a:solidFill>
                <a:hlinkClick r:id="rId6">
                  <a:extLst>
                    <a:ext uri="{A12FA001-AC4F-418D-AE19-62706E023703}">
                      <ahyp:hlinkClr xmlns:ahyp="http://schemas.microsoft.com/office/drawing/2018/hyperlinkcolor" val="tx"/>
                    </a:ext>
                  </a:extLst>
                </a:hlinkClick>
              </a:rPr>
              <a:t>https://news.ohsu.edu/2024/03/15/ohsu-match-day-2024-a-career-defining-moment-for-soon-to-be-physician</a:t>
            </a:r>
            <a:r>
              <a:rPr lang="en-US">
                <a:solidFill>
                  <a:srgbClr val="2F5496"/>
                </a:solidFill>
                <a:hlinkClick r:id="rId6">
                  <a:extLst>
                    <a:ext uri="{A12FA001-AC4F-418D-AE19-62706E023703}">
                      <ahyp:hlinkClr xmlns:ahyp="http://schemas.microsoft.com/office/drawing/2018/hyperlinkcolor" val="tx"/>
                    </a:ext>
                  </a:extLst>
                </a:hlinkClick>
              </a:rPr>
              <a:t>s</a:t>
            </a:r>
            <a:r>
              <a:rPr lang="en-US"/>
              <a:t>. </a:t>
            </a:r>
            <a:endParaRPr lang="en-US">
              <a:ea typeface="+mn-lt"/>
              <a:cs typeface="+mn-lt"/>
            </a:endParaRPr>
          </a:p>
          <a:p>
            <a:pPr marL="0" indent="0">
              <a:lnSpc>
                <a:spcPct val="120000"/>
              </a:lnSpc>
              <a:buNone/>
            </a:pPr>
            <a:r>
              <a:rPr lang="en-US" sz="1800"/>
              <a:t>UCSF Documents &amp; Media Photography. (2016, May 31). </a:t>
            </a:r>
            <a:r>
              <a:rPr lang="en-US" sz="1800" i="1"/>
              <a:t>Screen reader demo for digital accessibility </a:t>
            </a:r>
            <a:r>
              <a:rPr lang="en-US" sz="1800"/>
              <a:t>[Video]. YouTube. </a:t>
            </a:r>
            <a:r>
              <a:rPr lang="en-US" sz="1800">
                <a:solidFill>
                  <a:srgbClr val="0057B7"/>
                </a:solidFill>
                <a:hlinkClick r:id="rId7">
                  <a:extLst>
                    <a:ext uri="{A12FA001-AC4F-418D-AE19-62706E023703}">
                      <ahyp:hlinkClr xmlns:ahyp="http://schemas.microsoft.com/office/drawing/2018/hyperlinkcolor" val="tx"/>
                    </a:ext>
                  </a:extLst>
                </a:hlinkClick>
              </a:rPr>
              <a:t>https://www.youtube.com/watch?v=dEbl5jvLKGQ</a:t>
            </a:r>
            <a:r>
              <a:rPr lang="en-US" sz="1800">
                <a:solidFill>
                  <a:srgbClr val="0057B7"/>
                </a:solidFill>
              </a:rPr>
              <a:t> </a:t>
            </a:r>
          </a:p>
          <a:p>
            <a:pPr marL="0" indent="0">
              <a:lnSpc>
                <a:spcPct val="120000"/>
              </a:lnSpc>
              <a:buNone/>
            </a:pPr>
            <a:r>
              <a:rPr lang="en-US" sz="1800"/>
              <a:t>U.S. Department of Justice. (2024, April 8). </a:t>
            </a:r>
            <a:r>
              <a:rPr lang="en-US" sz="1800" i="1"/>
              <a:t>Fact sheet: new rule on the accessibility of web content and mobile apps provided by state and local governments.</a:t>
            </a:r>
            <a:r>
              <a:rPr lang="en-US" sz="1800"/>
              <a:t> ADA.gov. </a:t>
            </a:r>
            <a:r>
              <a:rPr lang="en-US" sz="1800">
                <a:solidFill>
                  <a:srgbClr val="0057B7"/>
                </a:solidFill>
                <a:ea typeface="+mn-lt"/>
                <a:cs typeface="+mn-lt"/>
                <a:hlinkClick r:id="rId8">
                  <a:extLst>
                    <a:ext uri="{A12FA001-AC4F-418D-AE19-62706E023703}">
                      <ahyp:hlinkClr xmlns:ahyp="http://schemas.microsoft.com/office/drawing/2018/hyperlinkcolor" val="tx"/>
                    </a:ext>
                  </a:extLst>
                </a:hlinkClick>
              </a:rPr>
              <a:t>https://www.ada.gov/resources/2024-03-08-web-rule/</a:t>
            </a:r>
            <a:r>
              <a:rPr lang="en-US" sz="1800">
                <a:solidFill>
                  <a:srgbClr val="0057B7"/>
                </a:solidFill>
                <a:ea typeface="+mn-lt"/>
                <a:cs typeface="+mn-lt"/>
              </a:rPr>
              <a:t> </a:t>
            </a:r>
            <a:endParaRPr lang="en-US" sz="1800">
              <a:solidFill>
                <a:srgbClr val="0057B7"/>
              </a:solidFill>
            </a:endParaRPr>
          </a:p>
          <a:p>
            <a:pPr marL="0" indent="0">
              <a:lnSpc>
                <a:spcPct val="120000"/>
              </a:lnSpc>
              <a:buNone/>
            </a:pPr>
            <a:r>
              <a:rPr lang="en-US" sz="1800"/>
              <a:t>U.S. Department of Justice. (n.d.). </a:t>
            </a:r>
            <a:r>
              <a:rPr lang="en-US" sz="1800" i="1"/>
              <a:t>Introduction to the Americans with Disabilities Act. </a:t>
            </a:r>
            <a:r>
              <a:rPr lang="en-US" sz="1800">
                <a:solidFill>
                  <a:srgbClr val="0057B7"/>
                </a:solidFill>
                <a:hlinkClick r:id="rId9">
                  <a:extLst>
                    <a:ext uri="{A12FA001-AC4F-418D-AE19-62706E023703}">
                      <ahyp:hlinkClr xmlns:ahyp="http://schemas.microsoft.com/office/drawing/2018/hyperlinkcolor" val="tx"/>
                    </a:ext>
                  </a:extLst>
                </a:hlinkClick>
              </a:rPr>
              <a:t>https://www.ada.gov/topics/intro-to-ada/</a:t>
            </a:r>
            <a:endParaRPr lang="en-US" sz="1800">
              <a:solidFill>
                <a:srgbClr val="0057B7"/>
              </a:solidFill>
            </a:endParaRPr>
          </a:p>
          <a:p>
            <a:pPr marL="0" indent="0">
              <a:lnSpc>
                <a:spcPct val="120000"/>
              </a:lnSpc>
              <a:buNone/>
            </a:pPr>
            <a:r>
              <a:rPr lang="en-US" sz="1800"/>
              <a:t>U.S. Department of Justice. (2024, April 8). </a:t>
            </a:r>
            <a:r>
              <a:rPr lang="en-US" sz="1800" i="1">
                <a:ea typeface="+mn-lt"/>
                <a:cs typeface="+mn-lt"/>
              </a:rPr>
              <a:t>Justice Department to publish final rule to strengthen web and mobile app access for people with disabilities. </a:t>
            </a:r>
            <a:r>
              <a:rPr lang="en-US" sz="1800">
                <a:ea typeface="+mn-lt"/>
                <a:cs typeface="+mn-lt"/>
              </a:rPr>
              <a:t>Office of Public Affairs. </a:t>
            </a:r>
            <a:r>
              <a:rPr lang="en-US" sz="1800">
                <a:solidFill>
                  <a:srgbClr val="0057B7"/>
                </a:solidFill>
                <a:ea typeface="+mn-lt"/>
                <a:cs typeface="+mn-lt"/>
                <a:hlinkClick r:id="rId10">
                  <a:extLst>
                    <a:ext uri="{A12FA001-AC4F-418D-AE19-62706E023703}">
                      <ahyp:hlinkClr xmlns:ahyp="http://schemas.microsoft.com/office/drawing/2018/hyperlinkcolor" val="tx"/>
                    </a:ext>
                  </a:extLst>
                </a:hlinkClick>
              </a:rPr>
              <a:t>https://www.justice.gov/opa/pr/justice-department-publish-final-rule-strengthen-web-and-mobile-app-access-people</a:t>
            </a:r>
            <a:r>
              <a:rPr lang="en-US" sz="1800">
                <a:solidFill>
                  <a:srgbClr val="0057B7"/>
                </a:solidFill>
                <a:ea typeface="+mn-lt"/>
                <a:cs typeface="+mn-lt"/>
              </a:rPr>
              <a:t> </a:t>
            </a:r>
          </a:p>
          <a:p>
            <a:pPr marL="0" indent="0">
              <a:lnSpc>
                <a:spcPct val="120000"/>
              </a:lnSpc>
              <a:buNone/>
            </a:pPr>
            <a:r>
              <a:rPr lang="en-US" sz="1800"/>
              <a:t>World Wide Web Consortium (WC3). (2024, March 7). </a:t>
            </a:r>
            <a:r>
              <a:rPr lang="en-US" sz="1800" i="1"/>
              <a:t>Introduction to web accessibility. </a:t>
            </a:r>
            <a:r>
              <a:rPr lang="en-US" sz="1800"/>
              <a:t>Web Accessibility Initiative. </a:t>
            </a:r>
            <a:r>
              <a:rPr lang="en-US" sz="1800">
                <a:solidFill>
                  <a:srgbClr val="0057B7"/>
                </a:solidFill>
                <a:ea typeface="+mn-lt"/>
                <a:cs typeface="+mn-lt"/>
                <a:hlinkClick r:id="rId11">
                  <a:extLst>
                    <a:ext uri="{A12FA001-AC4F-418D-AE19-62706E023703}">
                      <ahyp:hlinkClr xmlns:ahyp="http://schemas.microsoft.com/office/drawing/2018/hyperlinkcolor" val="tx"/>
                    </a:ext>
                  </a:extLst>
                </a:hlinkClick>
              </a:rPr>
              <a:t>https://www.w3.org/WAI/fundamentals/accessibility-intro/</a:t>
            </a:r>
            <a:r>
              <a:rPr lang="en-US" sz="1800">
                <a:solidFill>
                  <a:srgbClr val="0057B7"/>
                </a:solidFill>
                <a:ea typeface="+mn-lt"/>
                <a:cs typeface="+mn-lt"/>
              </a:rPr>
              <a:t> </a:t>
            </a:r>
          </a:p>
          <a:p>
            <a:pPr marL="0" indent="0">
              <a:lnSpc>
                <a:spcPct val="120000"/>
              </a:lnSpc>
              <a:buNone/>
            </a:pPr>
            <a:r>
              <a:rPr lang="en-US" sz="1800"/>
              <a:t>World Wide Web Consortium (WC3). (2023, September 21). </a:t>
            </a:r>
            <a:r>
              <a:rPr lang="en-US" sz="1800" i="1"/>
              <a:t>Web content accessibility guidelines (WCAG) 2.1 </a:t>
            </a:r>
            <a:r>
              <a:rPr lang="en-US" sz="1800"/>
              <a:t>(A. Kirkpatrick, J. O’Connor, A. Campbell, &amp; M. Cooper, Eds.). </a:t>
            </a:r>
            <a:r>
              <a:rPr lang="en-US" sz="1800">
                <a:solidFill>
                  <a:srgbClr val="0057B7"/>
                </a:solidFill>
                <a:ea typeface="+mn-lt"/>
                <a:cs typeface="+mn-lt"/>
                <a:hlinkClick r:id="rId12">
                  <a:extLst>
                    <a:ext uri="{A12FA001-AC4F-418D-AE19-62706E023703}">
                      <ahyp:hlinkClr xmlns:ahyp="http://schemas.microsoft.com/office/drawing/2018/hyperlinkcolor" val="tx"/>
                    </a:ext>
                  </a:extLst>
                </a:hlinkClick>
              </a:rPr>
              <a:t>https://www.w3.org/TR/WCAG21/</a:t>
            </a:r>
            <a:r>
              <a:rPr lang="en-US" sz="1800">
                <a:solidFill>
                  <a:srgbClr val="0057B7"/>
                </a:solidFill>
                <a:ea typeface="+mn-lt"/>
                <a:cs typeface="+mn-lt"/>
              </a:rPr>
              <a:t> </a:t>
            </a:r>
          </a:p>
          <a:p>
            <a:pPr marL="0" indent="0">
              <a:lnSpc>
                <a:spcPct val="120000"/>
              </a:lnSpc>
              <a:buNone/>
            </a:pPr>
            <a:r>
              <a:rPr lang="en-US" b="1">
                <a:ea typeface="+mn-lt"/>
                <a:cs typeface="+mn-lt"/>
              </a:rPr>
              <a:t>Consult the Digital Accessibility Resources document for resources linked in this presentation.</a:t>
            </a:r>
          </a:p>
        </p:txBody>
      </p:sp>
    </p:spTree>
    <p:extLst>
      <p:ext uri="{BB962C8B-B14F-4D97-AF65-F5344CB8AC3E}">
        <p14:creationId xmlns:p14="http://schemas.microsoft.com/office/powerpoint/2010/main" val="82186664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159000"/>
            <a:ext cx="3965456" cy="2285999"/>
          </a:xfrm>
        </p:spPr>
        <p:txBody>
          <a:bodyPr anchor="ctr">
            <a:normAutofit/>
          </a:bodyPr>
          <a:lstStyle/>
          <a:p>
            <a:pPr algn="ctr"/>
            <a:r>
              <a:rPr lang="en-US">
                <a:solidFill>
                  <a:schemeClr val="bg1"/>
                </a:solidFill>
              </a:rPr>
              <a:t>DOJ rule on </a:t>
            </a:r>
            <a:br>
              <a:rPr lang="en-US">
                <a:solidFill>
                  <a:schemeClr val="bg1"/>
                </a:solidFill>
              </a:rPr>
            </a:br>
            <a:r>
              <a:rPr lang="en-US">
                <a:solidFill>
                  <a:schemeClr val="bg1"/>
                </a:solidFill>
              </a:rPr>
              <a:t>web &amp; Mobile accessibility</a:t>
            </a:r>
            <a:br>
              <a:rPr lang="en-US">
                <a:solidFill>
                  <a:schemeClr val="bg1"/>
                </a:solidFill>
              </a:rPr>
            </a:br>
            <a:r>
              <a:rPr lang="en-US">
                <a:solidFill>
                  <a:schemeClr val="bg1"/>
                </a:solidFill>
              </a:rPr>
              <a:t>(April 2024)</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6000" y="762000"/>
            <a:ext cx="4572000" cy="5334000"/>
          </a:xfrm>
        </p:spPr>
        <p:txBody>
          <a:bodyPr anchor="ctr">
            <a:noAutofit/>
          </a:bodyPr>
          <a:lstStyle/>
          <a:p>
            <a:pPr marL="342900" indent="-342900"/>
            <a:r>
              <a:rPr lang="en-US" sz="2000"/>
              <a:t>Title II of the </a:t>
            </a:r>
            <a:r>
              <a:rPr lang="en-US" sz="2000">
                <a:hlinkClick r:id="rId3"/>
              </a:rPr>
              <a:t>Americans with Disabilities Act (ADA)</a:t>
            </a:r>
            <a:r>
              <a:rPr lang="en-US" sz="2000"/>
              <a:t> addresses the accessibility of state and local government services, which includes public education.</a:t>
            </a:r>
          </a:p>
          <a:p>
            <a:r>
              <a:rPr lang="en-US" sz="2000"/>
              <a:t>The </a:t>
            </a:r>
            <a:r>
              <a:rPr lang="en-US" sz="2000">
                <a:solidFill>
                  <a:srgbClr val="0057B7"/>
                </a:solidFill>
                <a:hlinkClick r:id="rId4">
                  <a:extLst>
                    <a:ext uri="{A12FA001-AC4F-418D-AE19-62706E023703}">
                      <ahyp:hlinkClr xmlns:ahyp="http://schemas.microsoft.com/office/drawing/2018/hyperlinkcolor" val="tx"/>
                    </a:ext>
                  </a:extLst>
                </a:hlinkClick>
              </a:rPr>
              <a:t>new rule (April 2024)</a:t>
            </a:r>
            <a:r>
              <a:rPr lang="en-US" sz="2000">
                <a:solidFill>
                  <a:srgbClr val="0057B7"/>
                </a:solidFill>
              </a:rPr>
              <a:t> </a:t>
            </a:r>
            <a:r>
              <a:rPr lang="en-US" sz="2000"/>
              <a:t>specifically addresses web and mobile accessibility.</a:t>
            </a:r>
          </a:p>
          <a:p>
            <a:r>
              <a:rPr lang="en-US" sz="2000"/>
              <a:t>Online</a:t>
            </a:r>
            <a:r>
              <a:rPr lang="en-US" sz="2000" b="0"/>
              <a:t> content</a:t>
            </a:r>
            <a:r>
              <a:rPr lang="en-US" sz="2000"/>
              <a:t> </a:t>
            </a:r>
            <a:r>
              <a:rPr lang="en-US" sz="2000" b="0"/>
              <a:t>must meet </a:t>
            </a:r>
            <a:r>
              <a:rPr lang="en-US" sz="2000" b="0">
                <a:solidFill>
                  <a:srgbClr val="0057B7"/>
                </a:solidFill>
                <a:hlinkClick r:id="rId5">
                  <a:extLst>
                    <a:ext uri="{A12FA001-AC4F-418D-AE19-62706E023703}">
                      <ahyp:hlinkClr xmlns:ahyp="http://schemas.microsoft.com/office/drawing/2018/hyperlinkcolor" val="tx"/>
                    </a:ext>
                  </a:extLst>
                </a:hlinkClick>
              </a:rPr>
              <a:t>WCAG 2.1 Level AA</a:t>
            </a:r>
            <a:r>
              <a:rPr lang="en-US" sz="2000" b="0"/>
              <a:t> </a:t>
            </a:r>
            <a:r>
              <a:rPr lang="en-US" sz="2000"/>
              <a:t> </a:t>
            </a:r>
            <a:r>
              <a:rPr lang="en-US" sz="2000" b="0"/>
              <a:t>guidelines by April 2026</a:t>
            </a:r>
            <a:r>
              <a:rPr lang="en-US" sz="2000"/>
              <a:t>.</a:t>
            </a:r>
          </a:p>
        </p:txBody>
      </p:sp>
    </p:spTree>
    <p:extLst>
      <p:ext uri="{BB962C8B-B14F-4D97-AF65-F5344CB8AC3E}">
        <p14:creationId xmlns:p14="http://schemas.microsoft.com/office/powerpoint/2010/main" val="58554488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69F72C-E3FB-4C48-AEBD-AF7AC0D74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3" name="Oval 12">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76C6149-0A1C-40B9-2E1D-0E0B236B1E85}"/>
              </a:ext>
            </a:extLst>
          </p:cNvPr>
          <p:cNvSpPr>
            <a:spLocks noGrp="1"/>
          </p:cNvSpPr>
          <p:nvPr>
            <p:ph type="title"/>
          </p:nvPr>
        </p:nvSpPr>
        <p:spPr>
          <a:xfrm>
            <a:off x="1043180" y="2288987"/>
            <a:ext cx="4009639" cy="2283013"/>
          </a:xfrm>
        </p:spPr>
        <p:txBody>
          <a:bodyPr anchor="ctr">
            <a:normAutofit/>
          </a:bodyPr>
          <a:lstStyle/>
          <a:p>
            <a:pPr algn="ctr"/>
            <a:r>
              <a:rPr lang="en-US">
                <a:solidFill>
                  <a:schemeClr val="bg1"/>
                </a:solidFill>
              </a:rPr>
              <a:t>What does this look like at OHSU?</a:t>
            </a:r>
          </a:p>
        </p:txBody>
      </p:sp>
      <p:sp>
        <p:nvSpPr>
          <p:cNvPr id="3" name="Content Placeholder 2">
            <a:extLst>
              <a:ext uri="{FF2B5EF4-FFF2-40B4-BE49-F238E27FC236}">
                <a16:creationId xmlns:a16="http://schemas.microsoft.com/office/drawing/2014/main" id="{BF1C1F52-C08F-DCA5-8B36-DC8489FCD1AF}"/>
              </a:ext>
            </a:extLst>
          </p:cNvPr>
          <p:cNvSpPr>
            <a:spLocks noGrp="1"/>
          </p:cNvSpPr>
          <p:nvPr>
            <p:ph idx="1"/>
          </p:nvPr>
        </p:nvSpPr>
        <p:spPr>
          <a:xfrm>
            <a:off x="5969725" y="762000"/>
            <a:ext cx="5615353" cy="4981803"/>
          </a:xfrm>
        </p:spPr>
        <p:txBody>
          <a:bodyPr anchor="ctr">
            <a:normAutofit/>
          </a:bodyPr>
          <a:lstStyle/>
          <a:p>
            <a:r>
              <a:rPr lang="en-US" sz="2400">
                <a:solidFill>
                  <a:srgbClr val="0057B7"/>
                </a:solidFill>
                <a:hlinkClick r:id="rId3">
                  <a:extLst>
                    <a:ext uri="{A12FA001-AC4F-418D-AE19-62706E023703}">
                      <ahyp:hlinkClr xmlns:ahyp="http://schemas.microsoft.com/office/drawing/2018/hyperlinkcolor" val="tx"/>
                    </a:ext>
                  </a:extLst>
                </a:hlinkClick>
              </a:rPr>
              <a:t>OHSU Now post</a:t>
            </a:r>
            <a:r>
              <a:rPr lang="en-US" sz="2400">
                <a:solidFill>
                  <a:srgbClr val="0057B7"/>
                </a:solidFill>
              </a:rPr>
              <a:t> </a:t>
            </a:r>
            <a:r>
              <a:rPr lang="en-US" sz="2400"/>
              <a:t>(October 2024)</a:t>
            </a:r>
          </a:p>
          <a:p>
            <a:r>
              <a:rPr lang="en-US" sz="2400"/>
              <a:t>Multiple groups are working on this, but ultimately, it will be an institution-wide effort to ensure compliance.</a:t>
            </a:r>
            <a:endParaRPr lang="en-US"/>
          </a:p>
        </p:txBody>
      </p:sp>
    </p:spTree>
    <p:extLst>
      <p:ext uri="{BB962C8B-B14F-4D97-AF65-F5344CB8AC3E}">
        <p14:creationId xmlns:p14="http://schemas.microsoft.com/office/powerpoint/2010/main" val="131590124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6" name="Oval 5">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C5382876-96C6-52A1-8B3A-16AE94095E28}"/>
              </a:ext>
            </a:extLst>
          </p:cNvPr>
          <p:cNvSpPr>
            <a:spLocks noGrp="1"/>
          </p:cNvSpPr>
          <p:nvPr>
            <p:ph type="title"/>
          </p:nvPr>
        </p:nvSpPr>
        <p:spPr>
          <a:xfrm>
            <a:off x="1065272" y="2285214"/>
            <a:ext cx="3965456" cy="2285999"/>
          </a:xfrm>
        </p:spPr>
        <p:txBody>
          <a:bodyPr anchor="ctr">
            <a:normAutofit/>
          </a:bodyPr>
          <a:lstStyle/>
          <a:p>
            <a:pPr algn="ctr"/>
            <a:r>
              <a:rPr lang="en-US">
                <a:solidFill>
                  <a:schemeClr val="bg1"/>
                </a:solidFill>
              </a:rPr>
              <a:t>How does this impact faculty?</a:t>
            </a:r>
          </a:p>
        </p:txBody>
      </p:sp>
      <p:sp>
        <p:nvSpPr>
          <p:cNvPr id="3" name="Content Placeholder 2">
            <a:extLst>
              <a:ext uri="{FF2B5EF4-FFF2-40B4-BE49-F238E27FC236}">
                <a16:creationId xmlns:a16="http://schemas.microsoft.com/office/drawing/2014/main" id="{A6E0AD48-F337-88A1-D51E-294728A2BE04}"/>
              </a:ext>
            </a:extLst>
          </p:cNvPr>
          <p:cNvSpPr>
            <a:spLocks noGrp="1"/>
          </p:cNvSpPr>
          <p:nvPr>
            <p:ph idx="1"/>
          </p:nvPr>
        </p:nvSpPr>
        <p:spPr>
          <a:xfrm>
            <a:off x="6095999" y="762000"/>
            <a:ext cx="5268687" cy="5334000"/>
          </a:xfrm>
        </p:spPr>
        <p:txBody>
          <a:bodyPr anchor="ctr">
            <a:normAutofit/>
          </a:bodyPr>
          <a:lstStyle/>
          <a:p>
            <a:r>
              <a:rPr lang="en-US" sz="2400"/>
              <a:t>We can start thinking about how to make our courses more accessible.</a:t>
            </a:r>
          </a:p>
          <a:p>
            <a:r>
              <a:rPr lang="en-US" sz="2400"/>
              <a:t>This means active Sakai sites and digital instructional content like documents and presentations.</a:t>
            </a:r>
          </a:p>
        </p:txBody>
      </p:sp>
    </p:spTree>
    <p:extLst>
      <p:ext uri="{BB962C8B-B14F-4D97-AF65-F5344CB8AC3E}">
        <p14:creationId xmlns:p14="http://schemas.microsoft.com/office/powerpoint/2010/main" val="15905240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9388EA89-0663-F181-C5F1-E9491B442F98}"/>
              </a:ext>
            </a:extLst>
          </p:cNvPr>
          <p:cNvSpPr>
            <a:spLocks noGrp="1"/>
          </p:cNvSpPr>
          <p:nvPr>
            <p:ph type="title"/>
          </p:nvPr>
        </p:nvSpPr>
        <p:spPr>
          <a:xfrm>
            <a:off x="1104897" y="762001"/>
            <a:ext cx="9486903" cy="761999"/>
          </a:xfrm>
        </p:spPr>
        <p:txBody>
          <a:bodyPr>
            <a:normAutofit/>
          </a:bodyPr>
          <a:lstStyle/>
          <a:p>
            <a:r>
              <a:rPr lang="en-US"/>
              <a:t>What is web accessibility?</a:t>
            </a:r>
          </a:p>
        </p:txBody>
      </p:sp>
      <p:pic>
        <p:nvPicPr>
          <p:cNvPr id="4" name="Online Media 3" descr="Introduction to Web Accessibility and W3C Standards">
            <a:hlinkClick r:id="" action="ppaction://media"/>
            <a:extLst>
              <a:ext uri="{FF2B5EF4-FFF2-40B4-BE49-F238E27FC236}">
                <a16:creationId xmlns:a16="http://schemas.microsoft.com/office/drawing/2014/main" id="{23509762-E3FC-F635-796B-26B4EE49A6C2}"/>
              </a:ext>
            </a:extLst>
          </p:cNvPr>
          <p:cNvPicPr>
            <a:picLocks noGrp="1" noRot="1" noChangeAspect="1"/>
          </p:cNvPicPr>
          <p:nvPr>
            <p:ph idx="1"/>
            <a:videoFile r:link="rId1"/>
          </p:nvPr>
        </p:nvPicPr>
        <p:blipFill>
          <a:blip r:embed="rId4"/>
          <a:stretch>
            <a:fillRect/>
          </a:stretch>
        </p:blipFill>
        <p:spPr>
          <a:xfrm>
            <a:off x="1104897" y="1753564"/>
            <a:ext cx="8085402" cy="4568024"/>
          </a:xfrm>
          <a:prstGeom prst="rect">
            <a:avLst/>
          </a:prstGeom>
        </p:spPr>
      </p:pic>
      <p:sp>
        <p:nvSpPr>
          <p:cNvPr id="5" name="TextBox 4">
            <a:extLst>
              <a:ext uri="{FF2B5EF4-FFF2-40B4-BE49-F238E27FC236}">
                <a16:creationId xmlns:a16="http://schemas.microsoft.com/office/drawing/2014/main" id="{9C2E165A-87BD-CB39-B99D-ED007973EFC3}"/>
              </a:ext>
            </a:extLst>
          </p:cNvPr>
          <p:cNvSpPr txBox="1"/>
          <p:nvPr/>
        </p:nvSpPr>
        <p:spPr>
          <a:xfrm>
            <a:off x="9426172" y="5392036"/>
            <a:ext cx="2331141" cy="923330"/>
          </a:xfrm>
          <a:prstGeom prst="rect">
            <a:avLst/>
          </a:prstGeom>
          <a:noFill/>
        </p:spPr>
        <p:txBody>
          <a:bodyPr wrap="square" lIns="91440" tIns="45720" rIns="91440" bIns="45720" anchor="t">
            <a:spAutoFit/>
          </a:bodyPr>
          <a:lstStyle/>
          <a:p>
            <a:r>
              <a:rPr lang="en-US">
                <a:solidFill>
                  <a:srgbClr val="0057B7"/>
                </a:solidFill>
                <a:hlinkClick r:id="rId5">
                  <a:extLst>
                    <a:ext uri="{A12FA001-AC4F-418D-AE19-62706E023703}">
                      <ahyp:hlinkClr xmlns:ahyp="http://schemas.microsoft.com/office/drawing/2018/hyperlinkcolor" val="tx"/>
                    </a:ext>
                  </a:extLst>
                </a:hlinkClick>
              </a:rPr>
              <a:t>Introduction to </a:t>
            </a:r>
            <a:r>
              <a:rPr lang="en-US" sz="1800">
                <a:solidFill>
                  <a:srgbClr val="0057B7"/>
                </a:solidFill>
                <a:hlinkClick r:id="rId5">
                  <a:extLst>
                    <a:ext uri="{A12FA001-AC4F-418D-AE19-62706E023703}">
                      <ahyp:hlinkClr xmlns:ahyp="http://schemas.microsoft.com/office/drawing/2018/hyperlinkcolor" val="tx"/>
                    </a:ext>
                  </a:extLst>
                </a:hlinkClick>
              </a:rPr>
              <a:t>web accessibility</a:t>
            </a:r>
            <a:r>
              <a:rPr lang="en-US">
                <a:solidFill>
                  <a:srgbClr val="0057B7"/>
                </a:solidFill>
                <a:hlinkClick r:id="rId5">
                  <a:extLst>
                    <a:ext uri="{A12FA001-AC4F-418D-AE19-62706E023703}">
                      <ahyp:hlinkClr xmlns:ahyp="http://schemas.microsoft.com/office/drawing/2018/hyperlinkcolor" val="tx"/>
                    </a:ext>
                  </a:extLst>
                </a:hlinkClick>
              </a:rPr>
              <a:t> and W3C standards (YouTube)</a:t>
            </a:r>
            <a:endParaRPr lang="en-US">
              <a:solidFill>
                <a:srgbClr val="0057B7"/>
              </a:solidFill>
            </a:endParaRPr>
          </a:p>
        </p:txBody>
      </p:sp>
    </p:spTree>
    <p:extLst>
      <p:ext uri="{BB962C8B-B14F-4D97-AF65-F5344CB8AC3E}">
        <p14:creationId xmlns:p14="http://schemas.microsoft.com/office/powerpoint/2010/main" val="2128091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C6149-0A1C-40B9-2E1D-0E0B236B1E85}"/>
              </a:ext>
            </a:extLst>
          </p:cNvPr>
          <p:cNvSpPr>
            <a:spLocks noGrp="1"/>
          </p:cNvSpPr>
          <p:nvPr>
            <p:ph type="title"/>
          </p:nvPr>
        </p:nvSpPr>
        <p:spPr>
          <a:xfrm>
            <a:off x="1065272" y="2285214"/>
            <a:ext cx="3965456" cy="2285999"/>
          </a:xfrm>
        </p:spPr>
        <p:txBody>
          <a:bodyPr anchor="ctr">
            <a:normAutofit/>
          </a:bodyPr>
          <a:lstStyle/>
          <a:p>
            <a:pPr algn="ctr"/>
            <a:r>
              <a:rPr lang="en-US">
                <a:solidFill>
                  <a:schemeClr val="bg1"/>
                </a:solidFill>
              </a:rPr>
              <a:t>What is digital accessibility?</a:t>
            </a:r>
          </a:p>
        </p:txBody>
      </p:sp>
      <p:sp>
        <p:nvSpPr>
          <p:cNvPr id="3" name="Content Placeholder 2">
            <a:extLst>
              <a:ext uri="{FF2B5EF4-FFF2-40B4-BE49-F238E27FC236}">
                <a16:creationId xmlns:a16="http://schemas.microsoft.com/office/drawing/2014/main" id="{BF1C1F52-C08F-DCA5-8B36-DC8489FCD1AF}"/>
              </a:ext>
            </a:extLst>
          </p:cNvPr>
          <p:cNvSpPr>
            <a:spLocks noGrp="1"/>
          </p:cNvSpPr>
          <p:nvPr>
            <p:ph idx="1"/>
          </p:nvPr>
        </p:nvSpPr>
        <p:spPr>
          <a:xfrm>
            <a:off x="6095999" y="1390072"/>
            <a:ext cx="5030729" cy="4076281"/>
          </a:xfrm>
        </p:spPr>
        <p:txBody>
          <a:bodyPr anchor="ctr">
            <a:normAutofit/>
          </a:bodyPr>
          <a:lstStyle/>
          <a:p>
            <a:pPr marL="0" indent="0">
              <a:buNone/>
            </a:pPr>
            <a:r>
              <a:rPr lang="en-US" sz="2400"/>
              <a:t>“Websites, tools, and technologies are designed and developed so that people with disabilities can use them."</a:t>
            </a:r>
            <a:r>
              <a:rPr lang="en-US" sz="2400">
                <a:solidFill>
                  <a:srgbClr val="000000"/>
                </a:solidFill>
              </a:rPr>
              <a:t> </a:t>
            </a:r>
            <a:r>
              <a:rPr lang="en-US" sz="2400">
                <a:solidFill>
                  <a:srgbClr val="0057B7"/>
                </a:solidFill>
                <a:hlinkClick r:id="rId3">
                  <a:extLst>
                    <a:ext uri="{A12FA001-AC4F-418D-AE19-62706E023703}">
                      <ahyp:hlinkClr xmlns:ahyp="http://schemas.microsoft.com/office/drawing/2018/hyperlinkcolor" val="tx"/>
                    </a:ext>
                  </a:extLst>
                </a:hlinkClick>
              </a:rPr>
              <a:t>W3C Definition</a:t>
            </a:r>
            <a:endParaRPr lang="en-US" sz="2400">
              <a:solidFill>
                <a:srgbClr val="0057B7"/>
              </a:solidFill>
            </a:endParaRPr>
          </a:p>
          <a:p>
            <a:pPr marL="0" indent="0">
              <a:buNone/>
            </a:pPr>
            <a:endParaRPr lang="en-US" sz="1000">
              <a:solidFill>
                <a:schemeClr val="accent1"/>
              </a:solidFill>
            </a:endParaRPr>
          </a:p>
          <a:p>
            <a:pPr marL="0" indent="0">
              <a:buNone/>
            </a:pPr>
            <a:r>
              <a:rPr lang="en-US" sz="2400">
                <a:solidFill>
                  <a:schemeClr val="accent1"/>
                </a:solidFill>
                <a:hlinkClick r:id="rId4">
                  <a:extLst>
                    <a:ext uri="{A12FA001-AC4F-418D-AE19-62706E023703}">
                      <ahyp:hlinkClr xmlns:ahyp="http://schemas.microsoft.com/office/drawing/2018/hyperlinkcolor" val="tx"/>
                    </a:ext>
                  </a:extLst>
                </a:hlinkClick>
              </a:rPr>
              <a:t>ARC: What is accessibility?</a:t>
            </a:r>
            <a:endParaRPr lang="en-US">
              <a:solidFill>
                <a:schemeClr val="accent1"/>
              </a:solidFill>
            </a:endParaRPr>
          </a:p>
        </p:txBody>
      </p:sp>
    </p:spTree>
    <p:extLst>
      <p:ext uri="{BB962C8B-B14F-4D97-AF65-F5344CB8AC3E}">
        <p14:creationId xmlns:p14="http://schemas.microsoft.com/office/powerpoint/2010/main" val="2480459141"/>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a1c6743a-e1b1-45a9-8a33-deb8c6516db8"/>
  <p:tag name="SLIDO_EVENT_UUID" val="51fe764d-6247-49f3-bf13-c5390aab1acb"/>
  <p:tag name="SLIDO_EVENT_SECTION_UUID" val="6b708389-6340-4cfc-b69a-684f54945e36"/>
</p:tagLst>
</file>

<file path=ppt/theme/theme1.xml><?xml version="1.0" encoding="utf-8"?>
<a:theme xmlns:a="http://schemas.openxmlformats.org/drawingml/2006/main" name="PortalVTI">
  <a:themeElements>
    <a:clrScheme name="Custom 18">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2F5496"/>
      </a:hlink>
      <a:folHlink>
        <a:srgbClr val="73425A"/>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541B22804CFF4794C652755B97D541" ma:contentTypeVersion="18" ma:contentTypeDescription="Create a new document." ma:contentTypeScope="" ma:versionID="baee7c02f3f94ac8c8cc2820d2da93c6">
  <xsd:schema xmlns:xsd="http://www.w3.org/2001/XMLSchema" xmlns:xs="http://www.w3.org/2001/XMLSchema" xmlns:p="http://schemas.microsoft.com/office/2006/metadata/properties" xmlns:ns2="a67e092e-12f5-45b9-afce-e2af5935d00a" xmlns:ns3="60ea958f-7e9c-4d99-81b6-c74e5e58a68a" targetNamespace="http://schemas.microsoft.com/office/2006/metadata/properties" ma:root="true" ma:fieldsID="6978ee56a6924a484250f50ca7d0091a" ns2:_="" ns3:_="">
    <xsd:import namespace="a67e092e-12f5-45b9-afce-e2af5935d00a"/>
    <xsd:import namespace="60ea958f-7e9c-4d99-81b6-c74e5e58a6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e092e-12f5-45b9-afce-e2af5935d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ea958f-7e9c-4d99-81b6-c74e5e58a6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19d739-c13d-45d4-8dd6-322d355477fa}" ma:internalName="TaxCatchAll" ma:showField="CatchAllData" ma:web="60ea958f-7e9c-4d99-81b6-c74e5e58a6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615517-6C01-4724-8BA6-FDF20A7E470F}">
  <ds:schemaRefs>
    <ds:schemaRef ds:uri="60ea958f-7e9c-4d99-81b6-c74e5e58a68a"/>
    <ds:schemaRef ds:uri="a67e092e-12f5-45b9-afce-e2af5935d0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6947A3-9E00-446D-B721-E4E05D0B3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4998</Words>
  <Application>Microsoft Office PowerPoint</Application>
  <PresentationFormat>Widescreen</PresentationFormat>
  <Paragraphs>360</Paragraphs>
  <Slides>46</Slides>
  <Notes>46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Aptos</vt:lpstr>
      <vt:lpstr>Arial</vt:lpstr>
      <vt:lpstr>Arial,Sans-Serif</vt:lpstr>
      <vt:lpstr>Trade Gothic Next</vt:lpstr>
      <vt:lpstr>Trade Gothic Next Cond</vt:lpstr>
      <vt:lpstr>Trade Gothic Next Light</vt:lpstr>
      <vt:lpstr>PortalVTI</vt:lpstr>
      <vt:lpstr> digital accessibility:  the Why, what, and how</vt:lpstr>
      <vt:lpstr>Objectives</vt:lpstr>
      <vt:lpstr>Session Outline</vt:lpstr>
      <vt:lpstr>The Why of digital accessibility</vt:lpstr>
      <vt:lpstr>DOJ rule on  web &amp; Mobile accessibility (April 2024)</vt:lpstr>
      <vt:lpstr>What does this look like at OHSU?</vt:lpstr>
      <vt:lpstr>How does this impact faculty?</vt:lpstr>
      <vt:lpstr>What is web accessibility?</vt:lpstr>
      <vt:lpstr>What is digital accessibility?</vt:lpstr>
      <vt:lpstr>Arc: Accessibility Resource Center bookmark arc!</vt:lpstr>
      <vt:lpstr>Accessibility practices (1)</vt:lpstr>
      <vt:lpstr>Accessibility practices (2)</vt:lpstr>
      <vt:lpstr>Video &amp; Audio</vt:lpstr>
      <vt:lpstr>Transcripts &amp; Captions</vt:lpstr>
      <vt:lpstr>Editing a transcript with Echo (1)</vt:lpstr>
      <vt:lpstr>Editing a transcript with Echo (2)</vt:lpstr>
      <vt:lpstr>Editing a transcript with Echo (3)</vt:lpstr>
      <vt:lpstr>Screen reader demo</vt:lpstr>
      <vt:lpstr>Color</vt:lpstr>
      <vt:lpstr>sufficient Color Contrast?</vt:lpstr>
      <vt:lpstr>How to: color contrast</vt:lpstr>
      <vt:lpstr>Contrast checkers</vt:lpstr>
      <vt:lpstr>color &amp; meaning: What not to do</vt:lpstr>
      <vt:lpstr>color &amp; meaning: What to do</vt:lpstr>
      <vt:lpstr>Headings</vt:lpstr>
      <vt:lpstr>Headings in Word</vt:lpstr>
      <vt:lpstr>Headings in SAKAI</vt:lpstr>
      <vt:lpstr>Headings in sakai source code</vt:lpstr>
      <vt:lpstr>Headings in PowerPoint</vt:lpstr>
      <vt:lpstr>Images</vt:lpstr>
      <vt:lpstr>Alt text</vt:lpstr>
      <vt:lpstr>Describing complex images</vt:lpstr>
      <vt:lpstr>Links</vt:lpstr>
      <vt:lpstr>Links: Descriptive text</vt:lpstr>
      <vt:lpstr>Links: Underlining</vt:lpstr>
      <vt:lpstr>Lists &amp; Tables</vt:lpstr>
      <vt:lpstr>List Formats in Word</vt:lpstr>
      <vt:lpstr>List Formats in Sakai</vt:lpstr>
      <vt:lpstr>Tables: What not to do</vt:lpstr>
      <vt:lpstr>Accessible Tables</vt:lpstr>
      <vt:lpstr>A few more recommendations</vt:lpstr>
      <vt:lpstr>Review: V-chill</vt:lpstr>
      <vt:lpstr>Draft a goal for your next step</vt:lpstr>
      <vt:lpstr>Questions?</vt:lpstr>
      <vt:lpstr>5-minute break and then a walk through ARc, The online Accessibility Resource Center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Adapted from Laura Scott</dc:title>
  <dc:creator>Justi Echeles</dc:creator>
  <cp:lastModifiedBy>Devon Ritter</cp:lastModifiedBy>
  <cp:revision>13</cp:revision>
  <dcterms:created xsi:type="dcterms:W3CDTF">2024-08-21T20:07:14Z</dcterms:created>
  <dcterms:modified xsi:type="dcterms:W3CDTF">2024-12-09T20:59:05Z</dcterms:modified>
</cp:coreProperties>
</file>