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80" r:id="rId2"/>
    <p:sldMasterId id="2147483671" r:id="rId3"/>
  </p:sldMasterIdLst>
  <p:notesMasterIdLst>
    <p:notesMasterId r:id="rId7"/>
  </p:notesMasterIdLst>
  <p:handoutMasterIdLst>
    <p:handoutMasterId r:id="rId8"/>
  </p:handoutMasterIdLst>
  <p:sldIdLst>
    <p:sldId id="300" r:id="rId4"/>
    <p:sldId id="349" r:id="rId5"/>
    <p:sldId id="314" r:id="rId6"/>
  </p:sldIdLst>
  <p:sldSz cx="12192000" cy="68580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585E60"/>
    <a:srgbClr val="585E56"/>
    <a:srgbClr val="000000"/>
    <a:srgbClr val="82CAEA"/>
    <a:srgbClr val="52CEC2"/>
    <a:srgbClr val="84BADC"/>
    <a:srgbClr val="9DC8E3"/>
    <a:srgbClr val="4698CA"/>
    <a:srgbClr val="2F92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96031" autoAdjust="0"/>
  </p:normalViewPr>
  <p:slideViewPr>
    <p:cSldViewPr snapToGrid="0" snapToObjects="1">
      <p:cViewPr varScale="1">
        <p:scale>
          <a:sx n="78" d="100"/>
          <a:sy n="78" d="100"/>
        </p:scale>
        <p:origin x="523" y="72"/>
      </p:cViewPr>
      <p:guideLst>
        <p:guide orient="horz" pos="2160"/>
        <p:guide pos="3840"/>
      </p:guideLst>
    </p:cSldViewPr>
  </p:slideViewPr>
  <p:outlineViewPr>
    <p:cViewPr>
      <p:scale>
        <a:sx n="33" d="100"/>
        <a:sy n="33" d="100"/>
      </p:scale>
      <p:origin x="0" y="9472"/>
    </p:cViewPr>
  </p:outlineViewPr>
  <p:notesTextViewPr>
    <p:cViewPr>
      <p:scale>
        <a:sx n="100" d="100"/>
        <a:sy n="100" d="100"/>
      </p:scale>
      <p:origin x="0" y="0"/>
    </p:cViewPr>
  </p:notesTextViewPr>
  <p:sorterViewPr>
    <p:cViewPr>
      <p:scale>
        <a:sx n="137" d="100"/>
        <a:sy n="137" d="100"/>
      </p:scale>
      <p:origin x="0" y="0"/>
    </p:cViewPr>
  </p:sorterViewPr>
  <p:notesViewPr>
    <p:cSldViewPr snapToGrid="0" snapToObjects="1">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Lato Regula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7D67FC-230E-BC42-A146-28B6DAF9B6E5}" type="datetimeFigureOut">
              <a:rPr lang="en-US" smtClean="0">
                <a:latin typeface="Lato Regular"/>
              </a:rPr>
              <a:t>4/21/2025</a:t>
            </a:fld>
            <a:endParaRPr lang="en-US" dirty="0">
              <a:latin typeface="Lato Regular"/>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Lato Regular"/>
            </a:endParaRPr>
          </a:p>
        </p:txBody>
      </p:sp>
    </p:spTree>
    <p:extLst>
      <p:ext uri="{BB962C8B-B14F-4D97-AF65-F5344CB8AC3E}">
        <p14:creationId xmlns:p14="http://schemas.microsoft.com/office/powerpoint/2010/main" val="1104146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Lato Regular"/>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Lato Regular"/>
              </a:defRPr>
            </a:lvl1pPr>
          </a:lstStyle>
          <a:p>
            <a:fld id="{200DEFD9-7FA8-E342-B72A-1D2B906EA29E}" type="datetimeFigureOut">
              <a:rPr lang="en-US" smtClean="0"/>
              <a:pPr/>
              <a:t>4/21/2025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Lato Regular"/>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Lato Regular"/>
              </a:defRPr>
            </a:lvl1pPr>
          </a:lstStyle>
          <a:p>
            <a:fld id="{F7510C22-AB3E-3144-954A-30AFB7F4824B}" type="slidenum">
              <a:rPr lang="en-US" smtClean="0"/>
              <a:pPr/>
              <a:t>‹#›</a:t>
            </a:fld>
            <a:endParaRPr lang="en-US" dirty="0"/>
          </a:p>
        </p:txBody>
      </p:sp>
    </p:spTree>
    <p:extLst>
      <p:ext uri="{BB962C8B-B14F-4D97-AF65-F5344CB8AC3E}">
        <p14:creationId xmlns:p14="http://schemas.microsoft.com/office/powerpoint/2010/main" val="18280427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Lato Regular"/>
        <a:ea typeface="+mn-ea"/>
        <a:cs typeface="+mn-cs"/>
      </a:defRPr>
    </a:lvl1pPr>
    <a:lvl2pPr marL="457200" algn="l" defTabSz="457200" rtl="0" eaLnBrk="1" latinLnBrk="0" hangingPunct="1">
      <a:defRPr sz="1200" kern="1200">
        <a:solidFill>
          <a:schemeClr val="tx1"/>
        </a:solidFill>
        <a:latin typeface="Lato Regular"/>
        <a:ea typeface="+mn-ea"/>
        <a:cs typeface="+mn-cs"/>
      </a:defRPr>
    </a:lvl2pPr>
    <a:lvl3pPr marL="914400" algn="l" defTabSz="457200" rtl="0" eaLnBrk="1" latinLnBrk="0" hangingPunct="1">
      <a:defRPr sz="1200" kern="1200">
        <a:solidFill>
          <a:schemeClr val="tx1"/>
        </a:solidFill>
        <a:latin typeface="Lato Regular"/>
        <a:ea typeface="+mn-ea"/>
        <a:cs typeface="+mn-cs"/>
      </a:defRPr>
    </a:lvl3pPr>
    <a:lvl4pPr marL="1371600" algn="l" defTabSz="457200" rtl="0" eaLnBrk="1" latinLnBrk="0" hangingPunct="1">
      <a:defRPr sz="1200" kern="1200">
        <a:solidFill>
          <a:schemeClr val="tx1"/>
        </a:solidFill>
        <a:latin typeface="Lato Regular"/>
        <a:ea typeface="+mn-ea"/>
        <a:cs typeface="+mn-cs"/>
      </a:defRPr>
    </a:lvl4pPr>
    <a:lvl5pPr marL="1828800" algn="l" defTabSz="457200" rtl="0" eaLnBrk="1" latinLnBrk="0" hangingPunct="1">
      <a:defRPr sz="1200" kern="1200">
        <a:solidFill>
          <a:schemeClr val="tx1"/>
        </a:solidFill>
        <a:latin typeface="Lato Regul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hort Drop Quote, La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lstStyle>
            <a:lvl1pPr marL="0" indent="0">
              <a:buNone/>
              <a:defRPr/>
            </a:lvl1pPr>
          </a:lstStyle>
          <a:p>
            <a:endParaRPr lang="en-US" dirty="0"/>
          </a:p>
        </p:txBody>
      </p:sp>
      <p:sp>
        <p:nvSpPr>
          <p:cNvPr id="4" name="Title Placeholder 1"/>
          <p:cNvSpPr>
            <a:spLocks noGrp="1"/>
          </p:cNvSpPr>
          <p:nvPr>
            <p:ph type="title" hasCustomPrompt="1"/>
          </p:nvPr>
        </p:nvSpPr>
        <p:spPr>
          <a:xfrm>
            <a:off x="2586954" y="2010662"/>
            <a:ext cx="7066989" cy="3104177"/>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408878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070564" y="980127"/>
            <a:ext cx="10139977" cy="3370427"/>
          </a:xfrm>
        </p:spPr>
        <p:txBody>
          <a:bodyPr>
            <a:normAutofit/>
          </a:bodyPr>
          <a:lstStyle>
            <a:lvl1pPr algn="l">
              <a:lnSpc>
                <a:spcPct val="120000"/>
              </a:lnSpc>
              <a:defRPr sz="2800" baseline="0">
                <a:solidFill>
                  <a:schemeClr val="bg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4" name="Text Placeholder 4"/>
          <p:cNvSpPr>
            <a:spLocks noGrp="1"/>
          </p:cNvSpPr>
          <p:nvPr>
            <p:ph type="body" sz="quarter" idx="10" hasCustomPrompt="1"/>
          </p:nvPr>
        </p:nvSpPr>
        <p:spPr>
          <a:xfrm>
            <a:off x="1070563" y="4779721"/>
            <a:ext cx="5482167" cy="504825"/>
          </a:xfrm>
        </p:spPr>
        <p:txBody>
          <a:bodyPr/>
          <a:lstStyle>
            <a:lvl1pPr marL="0" indent="0">
              <a:buNone/>
              <a:defRPr sz="2000"/>
            </a:lvl1pPr>
          </a:lstStyle>
          <a:p>
            <a:pPr lvl="0"/>
            <a:r>
              <a:rPr lang="en-US" dirty="0"/>
              <a:t>— Click to add attribution</a:t>
            </a:r>
          </a:p>
        </p:txBody>
      </p:sp>
      <p:sp>
        <p:nvSpPr>
          <p:cNvPr id="5"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19124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Grey 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364852"/>
              </a:solidFill>
              <a:latin typeface="Lato Regular"/>
            </a:endParaRPr>
          </a:p>
        </p:txBody>
      </p:sp>
    </p:spTree>
    <p:extLst>
      <p:ext uri="{BB962C8B-B14F-4D97-AF65-F5344CB8AC3E}">
        <p14:creationId xmlns:p14="http://schemas.microsoft.com/office/powerpoint/2010/main" val="71908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White Box Short Drop Quot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lstStyle/>
          <a:p>
            <a:endParaRPr lang="en-US" dirty="0"/>
          </a:p>
        </p:txBody>
      </p:sp>
      <p:sp>
        <p:nvSpPr>
          <p:cNvPr id="4" name="Rectangle 3"/>
          <p:cNvSpPr/>
          <p:nvPr userDrawn="1"/>
        </p:nvSpPr>
        <p:spPr>
          <a:xfrm>
            <a:off x="1364029" y="1059713"/>
            <a:ext cx="9485500" cy="4738575"/>
          </a:xfrm>
          <a:prstGeom prst="rect">
            <a:avLst/>
          </a:prstGeom>
          <a:solidFill>
            <a:schemeClr val="bg1">
              <a:alpha val="7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Lato Regular"/>
            </a:endParaRPr>
          </a:p>
        </p:txBody>
      </p:sp>
      <p:sp>
        <p:nvSpPr>
          <p:cNvPr id="5" name="Title Placeholder 1"/>
          <p:cNvSpPr>
            <a:spLocks noGrp="1"/>
          </p:cNvSpPr>
          <p:nvPr>
            <p:ph type="title" hasCustomPrompt="1"/>
          </p:nvPr>
        </p:nvSpPr>
        <p:spPr>
          <a:xfrm>
            <a:off x="2586954" y="2010662"/>
            <a:ext cx="7066989" cy="3104177"/>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18394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116335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8246" y="482088"/>
            <a:ext cx="10708423" cy="58203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8743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3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y Heading and Subhead w/Logo">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1301751" y="693204"/>
            <a:ext cx="9568643" cy="953787"/>
          </a:xfrm>
        </p:spPr>
        <p:txBody>
          <a:bodyPr>
            <a:normAutofit/>
          </a:bodyPr>
          <a:lstStyle>
            <a:lvl1pPr algn="l">
              <a:defRPr sz="4000"/>
            </a:lvl1pPr>
          </a:lstStyle>
          <a:p>
            <a:r>
              <a:rPr lang="en-US" dirty="0"/>
              <a:t>Click to edit master title style</a:t>
            </a:r>
          </a:p>
        </p:txBody>
      </p:sp>
      <p:sp>
        <p:nvSpPr>
          <p:cNvPr id="5" name="Subtitle 2"/>
          <p:cNvSpPr>
            <a:spLocks noGrp="1"/>
          </p:cNvSpPr>
          <p:nvPr>
            <p:ph type="subTitle" idx="1" hasCustomPrompt="1"/>
          </p:nvPr>
        </p:nvSpPr>
        <p:spPr>
          <a:xfrm>
            <a:off x="1301751" y="1776331"/>
            <a:ext cx="9568643" cy="1269892"/>
          </a:xfrm>
        </p:spPr>
        <p:txBody>
          <a:bodyPr>
            <a:normAutofit/>
          </a:bodyPr>
          <a:lstStyle>
            <a:lvl1pPr marL="0" indent="0" algn="l">
              <a:buNone/>
              <a:defRPr sz="1800">
                <a:solidFill>
                  <a:srgbClr val="FFFFFF"/>
                </a:solidFill>
                <a:latin typeface="Noto Serif"/>
                <a:cs typeface="Noto Serif"/>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4"/>
          <p:cNvSpPr>
            <a:spLocks noGrp="1"/>
          </p:cNvSpPr>
          <p:nvPr>
            <p:ph type="body" sz="quarter" idx="10" hasCustomPrompt="1"/>
          </p:nvPr>
        </p:nvSpPr>
        <p:spPr>
          <a:xfrm>
            <a:off x="1301751" y="3693229"/>
            <a:ext cx="9567333" cy="1598613"/>
          </a:xfrm>
        </p:spPr>
        <p:txBody>
          <a:bodyPr>
            <a:noAutofit/>
          </a:bodyPr>
          <a:lstStyle>
            <a:lvl1pPr marL="0" indent="0">
              <a:buNone/>
              <a:defRPr sz="1800">
                <a:latin typeface="Noto Serif"/>
                <a:cs typeface="Noto Serif"/>
              </a:defRPr>
            </a:lvl1pPr>
            <a:lvl2pPr marL="457200" indent="0">
              <a:buNone/>
              <a:defRPr sz="1800">
                <a:latin typeface="Noto Serif"/>
                <a:cs typeface="Noto Serif"/>
              </a:defRPr>
            </a:lvl2pPr>
            <a:lvl3pPr marL="914400" indent="0">
              <a:buNone/>
              <a:defRPr sz="1800">
                <a:latin typeface="Noto Serif"/>
                <a:cs typeface="Noto Serif"/>
              </a:defRPr>
            </a:lvl3pPr>
            <a:lvl4pPr marL="1371600" indent="0">
              <a:buNone/>
              <a:defRPr sz="1800">
                <a:latin typeface="Noto Serif"/>
                <a:cs typeface="Noto Serif"/>
              </a:defRPr>
            </a:lvl4pPr>
            <a:lvl5pPr marL="1828800" indent="0">
              <a:buNone/>
              <a:defRPr sz="1800">
                <a:latin typeface="Noto Serif"/>
                <a:cs typeface="Noto Serif"/>
              </a:defRPr>
            </a:lvl5pPr>
          </a:lstStyle>
          <a:p>
            <a:pPr lvl="0"/>
            <a:r>
              <a:rPr lang="en-US" dirty="0"/>
              <a:t>Click to edit master text styles</a:t>
            </a:r>
          </a:p>
        </p:txBody>
      </p:sp>
      <p:sp>
        <p:nvSpPr>
          <p:cNvPr id="7" name="Text Placeholder 7"/>
          <p:cNvSpPr>
            <a:spLocks noGrp="1"/>
          </p:cNvSpPr>
          <p:nvPr>
            <p:ph type="body" sz="quarter" idx="11" hasCustomPrompt="1"/>
          </p:nvPr>
        </p:nvSpPr>
        <p:spPr>
          <a:xfrm>
            <a:off x="1302186" y="3139754"/>
            <a:ext cx="9567333" cy="459107"/>
          </a:xfrm>
        </p:spPr>
        <p:txBody>
          <a:bodyPr>
            <a:normAutofit/>
          </a:bodyPr>
          <a:lstStyle>
            <a:lvl1pPr marL="0" indent="0">
              <a:buNone/>
              <a:defRPr sz="2400" baseline="0">
                <a:solidFill>
                  <a:schemeClr val="bg1"/>
                </a:solidFill>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subhead</a:t>
            </a:r>
          </a:p>
        </p:txBody>
      </p:sp>
      <p:sp>
        <p:nvSpPr>
          <p:cNvPr id="8"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61163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y 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1081816" y="687189"/>
            <a:ext cx="10045907" cy="1143000"/>
          </a:xfrm>
          <a:prstGeom prst="rect">
            <a:avLst/>
          </a:prstGeom>
        </p:spPr>
        <p:txBody>
          <a:bodyPr vert="horz" lIns="91440" tIns="45720" rIns="91440" bIns="45720" rtlCol="0" anchor="ctr">
            <a:normAutofit/>
          </a:bodyPr>
          <a:lstStyle/>
          <a:p>
            <a:r>
              <a:rPr lang="en-US" dirty="0"/>
              <a:t>Click to edit master title style</a:t>
            </a:r>
          </a:p>
        </p:txBody>
      </p:sp>
      <p:sp>
        <p:nvSpPr>
          <p:cNvPr id="6" name="Text Placeholder 5"/>
          <p:cNvSpPr>
            <a:spLocks noGrp="1"/>
          </p:cNvSpPr>
          <p:nvPr>
            <p:ph type="body" sz="quarter" idx="10"/>
          </p:nvPr>
        </p:nvSpPr>
        <p:spPr>
          <a:xfrm>
            <a:off x="1081618" y="1886222"/>
            <a:ext cx="10045700" cy="3011487"/>
          </a:xfr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89297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y Short Drop Quot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586954" y="1774101"/>
            <a:ext cx="7447292" cy="3340740"/>
          </a:xfrm>
        </p:spPr>
        <p:txBody>
          <a:bodyPr>
            <a:normAutofit/>
          </a:bodyPr>
          <a:lstStyle>
            <a:lvl1pPr marL="228600" indent="-173736">
              <a:buNone/>
              <a:defRPr sz="4400" b="0" i="0" baseline="0">
                <a:latin typeface="Lato Regular"/>
                <a:cs typeface="Lato Regular"/>
              </a:defRPr>
            </a:lvl1pPr>
            <a:lvl2pPr>
              <a:defRPr b="0" i="0">
                <a:latin typeface="Lato Light"/>
                <a:cs typeface="Lato Light"/>
              </a:defRPr>
            </a:lvl2pPr>
            <a:lvl3pPr>
              <a:defRPr b="0" i="0">
                <a:latin typeface="Lato Light"/>
                <a:cs typeface="Lato Light"/>
              </a:defRPr>
            </a:lvl3pPr>
            <a:lvl4pPr>
              <a:defRPr b="0" i="0">
                <a:latin typeface="Lato Light"/>
                <a:cs typeface="Lato Light"/>
              </a:defRPr>
            </a:lvl4pPr>
            <a:lvl5pPr>
              <a:defRPr b="0" i="0">
                <a:latin typeface="Lato Light"/>
                <a:cs typeface="Lato Light"/>
              </a:defRPr>
            </a:lvl5pPr>
          </a:lstStyle>
          <a:p>
            <a:pPr lvl="0"/>
            <a:r>
              <a:rPr lang="en-US" dirty="0"/>
              <a:t>“Click to edit drop quote style”</a:t>
            </a:r>
          </a:p>
        </p:txBody>
      </p:sp>
      <p:sp>
        <p:nvSpPr>
          <p:cNvPr id="3"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61678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y 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258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7245" y="691263"/>
            <a:ext cx="9779372"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7245" y="2016826"/>
            <a:ext cx="9779372" cy="40672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897588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7" r:id="rId3"/>
    <p:sldLayoutId id="2147483668" r:id="rId4"/>
    <p:sldLayoutId id="2147483670" r:id="rId5"/>
  </p:sldLayoutIdLst>
  <p:hf hdr="0" ftr="0" dt="0"/>
  <p:txStyles>
    <p:titleStyle>
      <a:lvl1pPr algn="l" defTabSz="457200" rtl="0" eaLnBrk="1" latinLnBrk="0" hangingPunct="1">
        <a:spcBef>
          <a:spcPct val="0"/>
        </a:spcBef>
        <a:buNone/>
        <a:defRPr sz="4400" b="0" i="0" kern="1200">
          <a:solidFill>
            <a:srgbClr val="002776"/>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b="0" i="0" kern="1200">
          <a:solidFill>
            <a:srgbClr val="585E60"/>
          </a:solidFill>
          <a:latin typeface="Noto Serif"/>
          <a:ea typeface="+mn-ea"/>
          <a:cs typeface="Noto Serif"/>
        </a:defRPr>
      </a:lvl1pPr>
      <a:lvl2pPr marL="742950" indent="-285750" algn="l" defTabSz="457200" rtl="0" eaLnBrk="1" latinLnBrk="0" hangingPunct="1">
        <a:spcBef>
          <a:spcPct val="20000"/>
        </a:spcBef>
        <a:buFont typeface="Arial"/>
        <a:buChar char="–"/>
        <a:defRPr sz="2800" b="0" i="0" kern="1200">
          <a:solidFill>
            <a:srgbClr val="585E60"/>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585E60"/>
          </a:solidFill>
          <a:latin typeface="Noto Serif"/>
          <a:ea typeface="+mn-ea"/>
          <a:cs typeface="Noto Serif"/>
        </a:defRPr>
      </a:lvl3pPr>
      <a:lvl4pPr marL="16002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4pPr>
      <a:lvl5pPr marL="20574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364852"/>
              </a:solidFill>
              <a:latin typeface="Lato Regular"/>
            </a:endParaRPr>
          </a:p>
        </p:txBody>
      </p:sp>
      <p:sp>
        <p:nvSpPr>
          <p:cNvPr id="2" name="Title Placeholder 1"/>
          <p:cNvSpPr>
            <a:spLocks noGrp="1"/>
          </p:cNvSpPr>
          <p:nvPr>
            <p:ph type="title"/>
          </p:nvPr>
        </p:nvSpPr>
        <p:spPr>
          <a:xfrm>
            <a:off x="1081816" y="693736"/>
            <a:ext cx="10045907"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81816" y="2019299"/>
            <a:ext cx="10045907" cy="31430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OHSU-REV.pn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127723" y="5838286"/>
            <a:ext cx="576603" cy="740664"/>
          </a:xfrm>
          <a:prstGeom prst="rect">
            <a:avLst/>
          </a:prstGeom>
        </p:spPr>
      </p:pic>
    </p:spTree>
    <p:extLst>
      <p:ext uri="{BB962C8B-B14F-4D97-AF65-F5344CB8AC3E}">
        <p14:creationId xmlns:p14="http://schemas.microsoft.com/office/powerpoint/2010/main" val="1399091007"/>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674" r:id="rId3"/>
    <p:sldLayoutId id="2147483682" r:id="rId4"/>
    <p:sldLayoutId id="2147483686" r:id="rId5"/>
  </p:sldLayoutIdLst>
  <p:hf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364852"/>
              </a:solidFill>
              <a:latin typeface="Lato Regular"/>
            </a:endParaRPr>
          </a:p>
        </p:txBody>
      </p:sp>
      <p:sp>
        <p:nvSpPr>
          <p:cNvPr id="2" name="Title Placeholder 1"/>
          <p:cNvSpPr>
            <a:spLocks noGrp="1"/>
          </p:cNvSpPr>
          <p:nvPr>
            <p:ph type="title"/>
          </p:nvPr>
        </p:nvSpPr>
        <p:spPr>
          <a:xfrm>
            <a:off x="1003424" y="667743"/>
            <a:ext cx="10202691" cy="1143000"/>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03424" y="1993306"/>
            <a:ext cx="10202691" cy="40555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7055342"/>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8" Type="http://schemas.openxmlformats.org/officeDocument/2006/relationships/hyperlink" Target="https://ohsu.csod.com/samldefault.aspx?returnurl=%252fDeepLink%252fProcessRedirect.aspx%253fmodule%253dlodetails%2526lo%253d7f596108-1fde-4062-8f44-e493eff4818f" TargetMode="External"/><Relationship Id="rId13" Type="http://schemas.openxmlformats.org/officeDocument/2006/relationships/hyperlink" Target="https://www.eventbrite.com/e/rethinking-funding-tapping-into-new-streams-of-research-support-tickets-1321765860269?aff=oddtdtcreator" TargetMode="External"/><Relationship Id="rId3" Type="http://schemas.openxmlformats.org/officeDocument/2006/relationships/hyperlink" Target="https://www.ohsu.edu/school-of-medicine/faculty-development/pt-peer-mentorship-program" TargetMode="External"/><Relationship Id="rId7" Type="http://schemas.openxmlformats.org/officeDocument/2006/relationships/hyperlink" Target="https://ohsu.csod.com/samldefault.aspx?returnurl=%252fDeepLink%252fProcessRedirect.aspx%253fmodule%253dlodetails%2526lo%253ddbce7d38-bdf2-4dcb-a36e-a258a092e23d" TargetMode="External"/><Relationship Id="rId12" Type="http://schemas.openxmlformats.org/officeDocument/2006/relationships/hyperlink" Target="https://www.eventbrite.com/e/exploring-beyond-academia-career-paths-for-phds-tickets-1321761717879?aff=oddtdtcreator" TargetMode="External"/><Relationship Id="rId2" Type="http://schemas.openxmlformats.org/officeDocument/2006/relationships/hyperlink" Target="https://www.ohsu.edu/school-of-medicine/faculty-development/faculty-development-summit" TargetMode="External"/><Relationship Id="rId1" Type="http://schemas.openxmlformats.org/officeDocument/2006/relationships/slideLayout" Target="../slideLayouts/slideLayout7.xml"/><Relationship Id="rId6" Type="http://schemas.openxmlformats.org/officeDocument/2006/relationships/hyperlink" Target="https://app.smartsheet.com/b/form/e4d5d363c01a494e8ebe32bbf42ae977" TargetMode="External"/><Relationship Id="rId11" Type="http://schemas.openxmlformats.org/officeDocument/2006/relationships/hyperlink" Target="https://www.eventbrite.com/e/turning-your-research-into-real-world-impact-with-technology-transfer-tickets-1321756241499?aff=oddtdtcreator" TargetMode="External"/><Relationship Id="rId5" Type="http://schemas.openxmlformats.org/officeDocument/2006/relationships/hyperlink" Target="https://www.ohsu.edu/sites/default/files/2024-08/2024-25%20ECAP%20Schedule%20-%20Updated.pdf" TargetMode="External"/><Relationship Id="rId10" Type="http://schemas.openxmlformats.org/officeDocument/2006/relationships/hyperlink" Target="https://www.eventbrite.com/e/identifying-and-innovating-for-unmet-needs-tickets-1321468480799?aff=oddtdtcreator" TargetMode="External"/><Relationship Id="rId4" Type="http://schemas.openxmlformats.org/officeDocument/2006/relationships/image" Target="../media/image3.png"/><Relationship Id="rId9" Type="http://schemas.openxmlformats.org/officeDocument/2006/relationships/hyperlink" Target="https://ohsu.csod.com/samldefault.aspx?returnurl=%252fDeepLink%252fProcessRedirect.aspx%253fmodule%253dlodetails%2526lo%253d2d327015-bcd6-4d50-8108-392438562c1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585E60"/>
        </a:solid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a:extLst>
              <a:ext uri="{28A0092B-C50C-407E-A947-70E740481C1C}">
                <a14:useLocalDpi xmlns:a14="http://schemas.microsoft.com/office/drawing/2010/main"/>
              </a:ext>
            </a:extLst>
          </a:blip>
          <a:srcRect r="162"/>
          <a:stretch/>
        </p:blipFill>
        <p:spPr>
          <a:xfrm>
            <a:off x="1" y="0"/>
            <a:ext cx="12192000" cy="6429375"/>
          </a:xfrm>
          <a:prstGeom prst="rect">
            <a:avLst/>
          </a:prstGeom>
        </p:spPr>
      </p:pic>
      <p:sp>
        <p:nvSpPr>
          <p:cNvPr id="12" name="Title 11"/>
          <p:cNvSpPr>
            <a:spLocks noGrp="1"/>
          </p:cNvSpPr>
          <p:nvPr>
            <p:ph type="ctrTitle"/>
          </p:nvPr>
        </p:nvSpPr>
        <p:spPr>
          <a:xfrm>
            <a:off x="173803" y="3577623"/>
            <a:ext cx="7176482" cy="745853"/>
          </a:xfrm>
        </p:spPr>
        <p:txBody>
          <a:bodyPr>
            <a:normAutofit fontScale="90000"/>
          </a:bodyPr>
          <a:lstStyle/>
          <a:p>
            <a:r>
              <a:rPr lang="en-US" dirty="0"/>
              <a:t>OHSU </a:t>
            </a:r>
            <a:r>
              <a:rPr lang="en-US" dirty="0" err="1"/>
              <a:t>SoM</a:t>
            </a:r>
            <a:r>
              <a:rPr lang="en-US" dirty="0"/>
              <a:t> Faculty Development</a:t>
            </a:r>
          </a:p>
        </p:txBody>
      </p:sp>
      <p:sp>
        <p:nvSpPr>
          <p:cNvPr id="9" name="Subtitle 8"/>
          <p:cNvSpPr>
            <a:spLocks noGrp="1"/>
          </p:cNvSpPr>
          <p:nvPr>
            <p:ph type="subTitle" idx="1"/>
          </p:nvPr>
        </p:nvSpPr>
        <p:spPr>
          <a:xfrm>
            <a:off x="174785" y="4323476"/>
            <a:ext cx="5450480" cy="490882"/>
          </a:xfrm>
        </p:spPr>
        <p:txBody>
          <a:bodyPr/>
          <a:lstStyle/>
          <a:p>
            <a:r>
              <a:rPr lang="en-US" dirty="0">
                <a:solidFill>
                  <a:schemeClr val="bg1"/>
                </a:solidFill>
                <a:latin typeface="Lato Regular"/>
                <a:cs typeface="Lato Regular"/>
              </a:rPr>
              <a:t>Upcoming Opportunities</a:t>
            </a:r>
          </a:p>
          <a:p>
            <a:endParaRPr lang="en-US" dirty="0"/>
          </a:p>
        </p:txBody>
      </p:sp>
      <p:cxnSp>
        <p:nvCxnSpPr>
          <p:cNvPr id="6" name="Straight Connector 5" title="Straight line."/>
          <p:cNvCxnSpPr/>
          <p:nvPr/>
        </p:nvCxnSpPr>
        <p:spPr>
          <a:xfrm>
            <a:off x="174785" y="5762880"/>
            <a:ext cx="7594261" cy="864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0"/>
          <p:cNvSpPr>
            <a:spLocks noGrp="1"/>
          </p:cNvSpPr>
          <p:nvPr>
            <p:ph type="body" sz="quarter" idx="11"/>
          </p:nvPr>
        </p:nvSpPr>
        <p:spPr>
          <a:xfrm>
            <a:off x="174785" y="5899180"/>
            <a:ext cx="7175500" cy="318342"/>
          </a:xfrm>
        </p:spPr>
        <p:txBody>
          <a:bodyPr>
            <a:normAutofit/>
          </a:bodyPr>
          <a:lstStyle/>
          <a:p>
            <a:pPr>
              <a:spcBef>
                <a:spcPts val="0"/>
              </a:spcBef>
            </a:pPr>
            <a:r>
              <a:rPr lang="en-US" sz="900" kern="0" spc="80" dirty="0">
                <a:solidFill>
                  <a:prstClr val="white"/>
                </a:solidFill>
                <a:latin typeface="Lato Regular" panose="020F0502020204030203" pitchFamily="34" charset="0"/>
                <a:cs typeface="Lato Light"/>
              </a:rPr>
              <a:t>UPDATED: April 21, 2025</a:t>
            </a:r>
          </a:p>
        </p:txBody>
      </p:sp>
    </p:spTree>
    <p:custDataLst>
      <p:tags r:id="rId1"/>
    </p:custDataLst>
    <p:extLst>
      <p:ext uri="{BB962C8B-B14F-4D97-AF65-F5344CB8AC3E}">
        <p14:creationId xmlns:p14="http://schemas.microsoft.com/office/powerpoint/2010/main" val="110978345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585E60"/>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07E7818-AF21-FAFB-5673-4CA46C6D9855}"/>
              </a:ext>
            </a:extLst>
          </p:cNvPr>
          <p:cNvSpPr>
            <a:spLocks noGrp="1"/>
          </p:cNvSpPr>
          <p:nvPr>
            <p:ph type="body" sz="quarter" idx="10"/>
          </p:nvPr>
        </p:nvSpPr>
        <p:spPr>
          <a:xfrm>
            <a:off x="171986" y="193240"/>
            <a:ext cx="11017123" cy="1694554"/>
          </a:xfrm>
        </p:spPr>
        <p:txBody>
          <a:bodyPr>
            <a:noAutofit/>
          </a:bodyPr>
          <a:lstStyle/>
          <a:p>
            <a:pPr marL="5715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1" i="0" u="none" strike="noStrike" kern="1200" cap="none" spc="0" normalizeH="0" baseline="0" noProof="0" dirty="0">
                <a:ln>
                  <a:noFill/>
                </a:ln>
                <a:solidFill>
                  <a:prstClr val="white"/>
                </a:solidFill>
                <a:effectLst/>
                <a:uLnTx/>
                <a:uFillTx/>
                <a:latin typeface="Lato" panose="020F0502020204030203" pitchFamily="34" charset="0"/>
                <a:ea typeface="Lato" panose="020F0502020204030203" pitchFamily="34" charset="0"/>
                <a:cs typeface="Lato" panose="020F0502020204030203" pitchFamily="34" charset="0"/>
              </a:rPr>
              <a:t>2025 Faculty</a:t>
            </a:r>
            <a:r>
              <a:rPr lang="en-US" sz="1600" b="1" dirty="0">
                <a:solidFill>
                  <a:prstClr val="white"/>
                </a:solidFill>
                <a:latin typeface="Lato" panose="020F0502020204030203" pitchFamily="34" charset="0"/>
                <a:ea typeface="Lato" panose="020F0502020204030203" pitchFamily="34" charset="0"/>
                <a:cs typeface="Lato" panose="020F0502020204030203" pitchFamily="34" charset="0"/>
              </a:rPr>
              <a:t> Development Summit</a:t>
            </a:r>
            <a:endParaRPr kumimoji="0" lang="en-US" sz="1600" b="1" i="0" u="none" strike="noStrike" kern="1200" cap="none" spc="0" normalizeH="0" baseline="0" noProof="0" dirty="0">
              <a:ln>
                <a:noFill/>
              </a:ln>
              <a:solidFill>
                <a:prstClr val="white"/>
              </a:solidFill>
              <a:effectLst/>
              <a:uLnTx/>
              <a:uFillTx/>
              <a:latin typeface="Lato" panose="020F0502020204030203" pitchFamily="34" charset="0"/>
              <a:ea typeface="Lato" panose="020F0502020204030203" pitchFamily="34" charset="0"/>
              <a:cs typeface="Lato" panose="020F0502020204030203" pitchFamily="34" charset="0"/>
            </a:endParaRPr>
          </a:p>
          <a:p>
            <a:pPr marL="742950" marR="0" lvl="1" indent="-285750" algn="l" defTabSz="457200" rtl="0" eaLnBrk="1" fontAlgn="auto" latinLnBrk="0" hangingPunct="1">
              <a:lnSpc>
                <a:spcPct val="130000"/>
              </a:lnSpc>
              <a:spcBef>
                <a:spcPts val="0"/>
              </a:spcBef>
              <a:spcAft>
                <a:spcPts val="0"/>
              </a:spcAft>
              <a:buClrTx/>
              <a:buSzTx/>
              <a:buFont typeface="Arial"/>
              <a:buChar char="–"/>
              <a:tabLst/>
              <a:defRPr/>
            </a:pPr>
            <a:r>
              <a:rPr kumimoji="0" lang="en-US" sz="1400" b="0" i="0" u="none" strike="noStrike" kern="1200" cap="none" spc="0" normalizeH="0" baseline="0" noProof="0" dirty="0">
                <a:ln>
                  <a:noFill/>
                </a:ln>
                <a:solidFill>
                  <a:srgbClr val="FFFFFF"/>
                </a:solidFill>
                <a:effectLst/>
                <a:uLnTx/>
                <a:uFillTx/>
                <a:latin typeface="Lato" panose="020F0502020204030203" pitchFamily="34" charset="0"/>
                <a:ea typeface="Lato" panose="020F0502020204030203" pitchFamily="34" charset="0"/>
                <a:cs typeface="Lato" panose="020F0502020204030203" pitchFamily="34" charset="0"/>
              </a:rPr>
              <a:t>Registration open for May 23 event. | </a:t>
            </a:r>
            <a:r>
              <a:rPr kumimoji="0" lang="en-US" sz="1400" b="0" i="0" u="none" strike="noStrike" kern="1200" cap="none" spc="0" normalizeH="0" baseline="0" noProof="0" dirty="0">
                <a:ln>
                  <a:noFill/>
                </a:ln>
                <a:solidFill>
                  <a:srgbClr val="FFFFFF"/>
                </a:solidFill>
                <a:effectLst/>
                <a:uLnTx/>
                <a:uFillTx/>
                <a:latin typeface="Lato" panose="020F0502020204030203" pitchFamily="34" charset="0"/>
                <a:ea typeface="Lato" panose="020F0502020204030203" pitchFamily="34" charset="0"/>
                <a:cs typeface="Lato" panose="020F0502020204030203" pitchFamily="34" charset="0"/>
                <a:hlinkClick r:id="rId2"/>
              </a:rPr>
              <a:t>Learn more and register</a:t>
            </a:r>
            <a:endParaRPr kumimoji="0" lang="en-US" sz="1600" b="1" i="0" u="none" strike="noStrike" kern="1200" cap="none" spc="0" normalizeH="0" baseline="0" noProof="0" dirty="0">
              <a:ln>
                <a:noFill/>
              </a:ln>
              <a:solidFill>
                <a:prstClr val="white"/>
              </a:solidFill>
              <a:effectLst/>
              <a:uLnTx/>
              <a:uFillTx/>
              <a:latin typeface="Lato" panose="020F0502020204030203" pitchFamily="34" charset="0"/>
              <a:ea typeface="Lato" panose="020F0502020204030203" pitchFamily="34" charset="0"/>
              <a:cs typeface="Lato" panose="020F0502020204030203" pitchFamily="34" charset="0"/>
            </a:endParaRPr>
          </a:p>
          <a:p>
            <a:pPr marL="57150" indent="0">
              <a:spcBef>
                <a:spcPts val="0"/>
              </a:spcBef>
              <a:buFont typeface="Arial"/>
              <a:buNone/>
              <a:defRPr/>
            </a:pPr>
            <a:endParaRPr lang="en-US" sz="900" b="1" dirty="0">
              <a:solidFill>
                <a:prstClr val="white"/>
              </a:solidFill>
              <a:latin typeface="Lato" panose="020F0502020204030203" pitchFamily="34" charset="0"/>
              <a:ea typeface="Lato" panose="020F0502020204030203" pitchFamily="34" charset="0"/>
              <a:cs typeface="Lato" panose="020F0502020204030203" pitchFamily="34" charset="0"/>
            </a:endParaRPr>
          </a:p>
          <a:p>
            <a:pPr marL="57150" indent="0">
              <a:lnSpc>
                <a:spcPct val="100000"/>
              </a:lnSpc>
              <a:spcBef>
                <a:spcPts val="0"/>
              </a:spcBef>
              <a:buFont typeface="Arial"/>
              <a:buNone/>
              <a:defRPr/>
            </a:pPr>
            <a:r>
              <a:rPr lang="en-US" sz="1600" b="1" dirty="0">
                <a:solidFill>
                  <a:prstClr val="white"/>
                </a:solidFill>
                <a:latin typeface="Lato" panose="020F0502020204030203" pitchFamily="34" charset="0"/>
                <a:ea typeface="Lato" panose="020F0502020204030203" pitchFamily="34" charset="0"/>
                <a:cs typeface="Lato" panose="020F0502020204030203" pitchFamily="34" charset="0"/>
              </a:rPr>
              <a:t>P&amp;T Peer Mentorship Program</a:t>
            </a:r>
            <a:endParaRPr lang="en-US" sz="1600" dirty="0">
              <a:solidFill>
                <a:prstClr val="white"/>
              </a:solidFill>
              <a:latin typeface="Lato" panose="020F0502020204030203" pitchFamily="34" charset="0"/>
              <a:ea typeface="Lato" panose="020F0502020204030203" pitchFamily="34" charset="0"/>
              <a:cs typeface="Lato" panose="020F0502020204030203" pitchFamily="34" charset="0"/>
            </a:endParaRPr>
          </a:p>
          <a:p>
            <a:pPr lvl="1">
              <a:spcBef>
                <a:spcPts val="0"/>
              </a:spcBef>
              <a:defRPr/>
            </a:pPr>
            <a:r>
              <a:rPr lang="en-US" sz="1400" dirty="0">
                <a:solidFill>
                  <a:prstClr val="white"/>
                </a:solidFill>
                <a:latin typeface="Lato" panose="020F0502020204030203" pitchFamily="34" charset="0"/>
                <a:ea typeface="Lato" panose="020F0502020204030203" pitchFamily="34" charset="0"/>
                <a:cs typeface="Lato" panose="020F0502020204030203" pitchFamily="34" charset="0"/>
              </a:rPr>
              <a:t>Seeking mentees and mentors for the current promotion year cycle | </a:t>
            </a:r>
            <a:r>
              <a:rPr lang="en-US" sz="1400" dirty="0">
                <a:latin typeface="Lato" panose="020F0502020204030203" pitchFamily="34" charset="0"/>
                <a:ea typeface="Lato" panose="020F0502020204030203" pitchFamily="34" charset="0"/>
                <a:cs typeface="Lato" panose="020F0502020204030203" pitchFamily="34" charset="0"/>
                <a:hlinkClick r:id="rId3"/>
              </a:rPr>
              <a:t>Sign up now to be paired in early Spring</a:t>
            </a:r>
            <a:endParaRPr lang="en-US" sz="1600" b="1" dirty="0">
              <a:solidFill>
                <a:prstClr val="white"/>
              </a:solidFill>
              <a:latin typeface="Lato" panose="020F0502020204030203" pitchFamily="34" charset="0"/>
              <a:ea typeface="Lato" panose="020F0502020204030203" pitchFamily="34" charset="0"/>
              <a:cs typeface="Lato" panose="020F0502020204030203" pitchFamily="34" charset="0"/>
            </a:endParaRPr>
          </a:p>
        </p:txBody>
      </p:sp>
      <p:pic>
        <p:nvPicPr>
          <p:cNvPr id="5" name="Picture 4">
            <a:extLst>
              <a:ext uri="{FF2B5EF4-FFF2-40B4-BE49-F238E27FC236}">
                <a16:creationId xmlns:a16="http://schemas.microsoft.com/office/drawing/2014/main" id="{AEBB759C-9C46-FA57-754C-68341E8B18C2}"/>
              </a:ext>
            </a:extLst>
          </p:cNvPr>
          <p:cNvPicPr>
            <a:picLocks noChangeAspect="1"/>
          </p:cNvPicPr>
          <p:nvPr/>
        </p:nvPicPr>
        <p:blipFill>
          <a:blip r:embed="rId4"/>
          <a:stretch>
            <a:fillRect/>
          </a:stretch>
        </p:blipFill>
        <p:spPr>
          <a:xfrm>
            <a:off x="8088085" y="2769184"/>
            <a:ext cx="3548743" cy="3548743"/>
          </a:xfrm>
          <a:prstGeom prst="rect">
            <a:avLst/>
          </a:prstGeom>
        </p:spPr>
      </p:pic>
      <p:sp>
        <p:nvSpPr>
          <p:cNvPr id="2" name="Text Placeholder 2">
            <a:extLst>
              <a:ext uri="{FF2B5EF4-FFF2-40B4-BE49-F238E27FC236}">
                <a16:creationId xmlns:a16="http://schemas.microsoft.com/office/drawing/2014/main" id="{4D9A64A7-C5B4-50E9-DE56-AD8F67E93871}"/>
              </a:ext>
            </a:extLst>
          </p:cNvPr>
          <p:cNvSpPr txBox="1">
            <a:spLocks/>
          </p:cNvSpPr>
          <p:nvPr/>
        </p:nvSpPr>
        <p:spPr>
          <a:xfrm>
            <a:off x="171985" y="1694858"/>
            <a:ext cx="7916100" cy="3309760"/>
          </a:xfrm>
          <a:prstGeom prst="rect">
            <a:avLst/>
          </a:prstGeom>
        </p:spPr>
        <p:txBody>
          <a:bodyPr vert="horz" lIns="91440" tIns="45720" rIns="91440" bIns="45720" rtlCol="0">
            <a:noAutofit/>
          </a:bodyPr>
          <a:lstStyle>
            <a:lvl1pPr marL="342900" indent="-342900" algn="l" defTabSz="457200" rtl="0" eaLnBrk="1" latinLnBrk="0" hangingPunct="1">
              <a:lnSpc>
                <a:spcPct val="130000"/>
              </a:lnSpc>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lnSpc>
                <a:spcPct val="130000"/>
              </a:lnSpc>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lnSpc>
                <a:spcPct val="130000"/>
              </a:lnSpc>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lnSpc>
                <a:spcPct val="130000"/>
              </a:lnSpc>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lnSpc>
                <a:spcPct val="130000"/>
              </a:lnSpc>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150" indent="0">
              <a:lnSpc>
                <a:spcPct val="100000"/>
              </a:lnSpc>
              <a:spcBef>
                <a:spcPts val="0"/>
              </a:spcBef>
              <a:buFont typeface="Arial"/>
              <a:buNone/>
              <a:defRPr/>
            </a:pPr>
            <a:r>
              <a:rPr lang="en-US" sz="1600" b="1" dirty="0">
                <a:solidFill>
                  <a:schemeClr val="bg1"/>
                </a:solidFill>
                <a:latin typeface="Lato" panose="020F0502020204030203" pitchFamily="34" charset="0"/>
                <a:ea typeface="Lato" panose="020F0502020204030203" pitchFamily="34" charset="0"/>
                <a:cs typeface="Lato" panose="020F0502020204030203" pitchFamily="34" charset="0"/>
              </a:rPr>
              <a:t>Early Career Advancement Program</a:t>
            </a: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May 22, noon – 1:30 p.m. | </a:t>
            </a:r>
            <a:r>
              <a:rPr lang="en-US" sz="1400" dirty="0">
                <a:latin typeface="Lato" panose="020F0502020204030203" pitchFamily="34" charset="0"/>
                <a:ea typeface="Lato" panose="020F0502020204030203" pitchFamily="34" charset="0"/>
                <a:cs typeface="Lato" panose="020F0502020204030203" pitchFamily="34" charset="0"/>
                <a:hlinkClick r:id="rId5"/>
              </a:rPr>
              <a:t>Conflict Resolution and Negotiation</a:t>
            </a:r>
            <a:endParaRPr lang="en-US" sz="1400" dirty="0">
              <a:latin typeface="Lato" panose="020F0502020204030203" pitchFamily="34" charset="0"/>
              <a:ea typeface="Lato" panose="020F0502020204030203" pitchFamily="34" charset="0"/>
              <a:cs typeface="Lato" panose="020F0502020204030203" pitchFamily="34" charset="0"/>
            </a:endParaRPr>
          </a:p>
          <a:p>
            <a:pPr marL="457200" lvl="1" indent="0">
              <a:lnSpc>
                <a:spcPct val="100000"/>
              </a:lnSpc>
              <a:buNone/>
            </a:pP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marL="57150" indent="0">
              <a:lnSpc>
                <a:spcPct val="100000"/>
              </a:lnSpc>
              <a:spcBef>
                <a:spcPts val="0"/>
              </a:spcBef>
              <a:buFont typeface="Arial"/>
              <a:buNone/>
              <a:defRPr/>
            </a:pPr>
            <a:r>
              <a:rPr lang="en-US" sz="1600" b="1" dirty="0">
                <a:solidFill>
                  <a:prstClr val="white"/>
                </a:solidFill>
                <a:latin typeface="Lato" panose="020F0502020204030203" pitchFamily="34" charset="0"/>
                <a:ea typeface="Lato" panose="020F0502020204030203" pitchFamily="34" charset="0"/>
                <a:cs typeface="Lato" panose="020F0502020204030203" pitchFamily="34" charset="0"/>
              </a:rPr>
              <a:t>CV/Educator’s Portfolio Drop-in Sessions:</a:t>
            </a:r>
            <a:br>
              <a:rPr lang="en-US" sz="1600" b="1" dirty="0">
                <a:solidFill>
                  <a:prstClr val="white"/>
                </a:solidFill>
                <a:latin typeface="Lato" panose="020F0502020204030203" pitchFamily="34" charset="0"/>
                <a:ea typeface="Lato" panose="020F0502020204030203" pitchFamily="34" charset="0"/>
                <a:cs typeface="Lato" panose="020F0502020204030203" pitchFamily="34" charset="0"/>
              </a:rPr>
            </a:br>
            <a:r>
              <a:rPr lang="en-US" sz="1400" dirty="0">
                <a:solidFill>
                  <a:prstClr val="white"/>
                </a:solidFill>
                <a:latin typeface="Lato" panose="020F0502020204030203" pitchFamily="34" charset="0"/>
                <a:ea typeface="Lato" panose="020F0502020204030203" pitchFamily="34" charset="0"/>
                <a:cs typeface="Lato" panose="020F0502020204030203" pitchFamily="34" charset="0"/>
              </a:rPr>
              <a:t>Bring your CV/EP and get feedback from experienced faculty!</a:t>
            </a:r>
            <a:endParaRPr lang="en-US" sz="1600" dirty="0">
              <a:solidFill>
                <a:prstClr val="white"/>
              </a:solidFill>
              <a:latin typeface="Lato" panose="020F0502020204030203" pitchFamily="34" charset="0"/>
              <a:ea typeface="Lato" panose="020F0502020204030203" pitchFamily="34" charset="0"/>
              <a:cs typeface="Lato" panose="020F0502020204030203" pitchFamily="34" charset="0"/>
            </a:endParaRPr>
          </a:p>
          <a:p>
            <a:pPr lvl="1">
              <a:spcBef>
                <a:spcPts val="0"/>
              </a:spcBef>
              <a:defRPr/>
            </a:pPr>
            <a:r>
              <a:rPr lang="en-US" sz="1400" dirty="0">
                <a:latin typeface="Lato" panose="020F0502020204030203" pitchFamily="34" charset="0"/>
                <a:ea typeface="Lato" panose="020F0502020204030203" pitchFamily="34" charset="0"/>
                <a:cs typeface="Lato" panose="020F0502020204030203" pitchFamily="34" charset="0"/>
                <a:hlinkClick r:id="rId6"/>
              </a:rPr>
              <a:t>April 28</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marL="57150" indent="0">
              <a:lnSpc>
                <a:spcPct val="100000"/>
              </a:lnSpc>
              <a:buNone/>
            </a:pPr>
            <a:endParaRPr lang="en-US" sz="900" b="1" dirty="0">
              <a:solidFill>
                <a:prstClr val="white"/>
              </a:solidFill>
              <a:latin typeface="Lato" panose="020F0502020204030203" pitchFamily="34" charset="0"/>
              <a:ea typeface="Lato" panose="020F0502020204030203" pitchFamily="34" charset="0"/>
              <a:cs typeface="Lato" panose="020F0502020204030203" pitchFamily="34" charset="0"/>
            </a:endParaRPr>
          </a:p>
          <a:p>
            <a:pPr marL="57150" indent="0">
              <a:lnSpc>
                <a:spcPct val="100000"/>
              </a:lnSpc>
              <a:buNone/>
            </a:pPr>
            <a:r>
              <a:rPr lang="en-US" sz="1600" b="1" dirty="0">
                <a:solidFill>
                  <a:prstClr val="white"/>
                </a:solidFill>
                <a:latin typeface="Lato" panose="020F0502020204030203" pitchFamily="34" charset="0"/>
                <a:ea typeface="Lato" panose="020F0502020204030203" pitchFamily="34" charset="0"/>
                <a:cs typeface="Lato" panose="020F0502020204030203" pitchFamily="34" charset="0"/>
              </a:rPr>
              <a:t>Work life Design Coaching Circles</a:t>
            </a: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April 24, 10 a.m. – Noon | </a:t>
            </a:r>
            <a:r>
              <a:rPr lang="en-US" sz="1400" dirty="0">
                <a:latin typeface="Lato" panose="020F0502020204030203" pitchFamily="34" charset="0"/>
                <a:ea typeface="Lato" panose="020F0502020204030203" pitchFamily="34" charset="0"/>
                <a:cs typeface="Lato" panose="020F0502020204030203" pitchFamily="34" charset="0"/>
                <a:hlinkClick r:id="rId7"/>
              </a:rPr>
              <a:t>Career Opportunities</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May 22, 10 a.m. – Noon | </a:t>
            </a:r>
            <a:r>
              <a:rPr lang="en-US" sz="1400" dirty="0">
                <a:latin typeface="Lato" panose="020F0502020204030203" pitchFamily="34" charset="0"/>
                <a:ea typeface="Lato" panose="020F0502020204030203" pitchFamily="34" charset="0"/>
                <a:cs typeface="Lato" panose="020F0502020204030203" pitchFamily="34" charset="0"/>
                <a:hlinkClick r:id="rId8"/>
              </a:rPr>
              <a:t>Grow Forward</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June 12, 10 a.m. – Noon | </a:t>
            </a:r>
            <a:r>
              <a:rPr lang="en-US" sz="1400" dirty="0">
                <a:latin typeface="Lato" panose="020F0502020204030203" pitchFamily="34" charset="0"/>
                <a:ea typeface="Lato" panose="020F0502020204030203" pitchFamily="34" charset="0"/>
                <a:cs typeface="Lato" panose="020F0502020204030203" pitchFamily="34" charset="0"/>
                <a:hlinkClick r:id="rId9"/>
              </a:rPr>
              <a:t>Thrive</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endParaRPr lang="en-US" sz="1400" dirty="0">
              <a:latin typeface="Lato" panose="020F0502020204030203" pitchFamily="34" charset="0"/>
              <a:ea typeface="Lato" panose="020F0502020204030203" pitchFamily="34" charset="0"/>
              <a:cs typeface="Lato" panose="020F0502020204030203" pitchFamily="34" charset="0"/>
            </a:endParaRPr>
          </a:p>
          <a:p>
            <a:pPr marL="57150" indent="0">
              <a:lnSpc>
                <a:spcPct val="100000"/>
              </a:lnSpc>
              <a:buNone/>
            </a:pPr>
            <a:r>
              <a:rPr lang="en-US" sz="1600" b="1" dirty="0">
                <a:solidFill>
                  <a:prstClr val="white"/>
                </a:solidFill>
                <a:latin typeface="Lato" panose="020F0502020204030203" pitchFamily="34" charset="0"/>
                <a:ea typeface="Lato" panose="020F0502020204030203" pitchFamily="34" charset="0"/>
                <a:cs typeface="Lato" panose="020F0502020204030203" pitchFamily="34" charset="0"/>
              </a:rPr>
              <a:t>Innovation for All: A Path Forward</a:t>
            </a: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May 1, 1 – 2 p.m. | </a:t>
            </a:r>
            <a:r>
              <a:rPr lang="en-US" sz="1400" dirty="0">
                <a:latin typeface="Lato" panose="020F0502020204030203" pitchFamily="34" charset="0"/>
                <a:ea typeface="Lato" panose="020F0502020204030203" pitchFamily="34" charset="0"/>
                <a:cs typeface="Lato" panose="020F0502020204030203" pitchFamily="34" charset="0"/>
                <a:hlinkClick r:id="rId10"/>
              </a:rPr>
              <a:t>Identifying and Innovating for Unmet Needs</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May 8, 1 – 2 p.m. | </a:t>
            </a:r>
            <a:r>
              <a:rPr lang="en-US" sz="1400" dirty="0">
                <a:latin typeface="Lato" panose="020F0502020204030203" pitchFamily="34" charset="0"/>
                <a:ea typeface="Lato" panose="020F0502020204030203" pitchFamily="34" charset="0"/>
                <a:cs typeface="Lato" panose="020F0502020204030203" pitchFamily="34" charset="0"/>
                <a:hlinkClick r:id="rId11"/>
              </a:rPr>
              <a:t>Turning Your Research into Real-World Impact with Technology Transfer</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May 15, 1 – 2 p.m. | </a:t>
            </a:r>
            <a:r>
              <a:rPr lang="en-US" sz="1400" dirty="0">
                <a:latin typeface="Lato" panose="020F0502020204030203" pitchFamily="34" charset="0"/>
                <a:ea typeface="Lato" panose="020F0502020204030203" pitchFamily="34" charset="0"/>
                <a:cs typeface="Lato" panose="020F0502020204030203" pitchFamily="34" charset="0"/>
                <a:hlinkClick r:id="rId12"/>
              </a:rPr>
              <a:t>Exploring Beyond Academia: Career Paths for Ph.D.’s</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r>
              <a:rPr lang="en-US" sz="1400" dirty="0">
                <a:latin typeface="Lato" panose="020F0502020204030203" pitchFamily="34" charset="0"/>
                <a:ea typeface="Lato" panose="020F0502020204030203" pitchFamily="34" charset="0"/>
                <a:cs typeface="Lato" panose="020F0502020204030203" pitchFamily="34" charset="0"/>
              </a:rPr>
              <a:t>May 29, 1 – 2 p.m. | </a:t>
            </a:r>
            <a:r>
              <a:rPr lang="en-US" sz="1400" dirty="0">
                <a:latin typeface="Lato" panose="020F0502020204030203" pitchFamily="34" charset="0"/>
                <a:ea typeface="Lato" panose="020F0502020204030203" pitchFamily="34" charset="0"/>
                <a:cs typeface="Lato" panose="020F0502020204030203" pitchFamily="34" charset="0"/>
                <a:hlinkClick r:id="rId13"/>
              </a:rPr>
              <a:t>Rethinking Funding: Tapping into New Streams of Research Support</a:t>
            </a:r>
            <a:endParaRPr lang="en-US" sz="1400" dirty="0">
              <a:latin typeface="Lato" panose="020F0502020204030203" pitchFamily="34" charset="0"/>
              <a:ea typeface="Lato" panose="020F0502020204030203" pitchFamily="34" charset="0"/>
              <a:cs typeface="Lato" panose="020F0502020204030203" pitchFamily="34" charset="0"/>
            </a:endParaRPr>
          </a:p>
          <a:p>
            <a:pPr lvl="1">
              <a:lnSpc>
                <a:spcPct val="100000"/>
              </a:lnSpc>
            </a:pPr>
            <a:endParaRPr lang="en-US" sz="1400" dirty="0">
              <a:latin typeface="Lato" panose="020F0502020204030203" pitchFamily="34" charset="0"/>
              <a:ea typeface="Lato" panose="020F0502020204030203" pitchFamily="34" charset="0"/>
              <a:cs typeface="Lato" panose="020F0502020204030203" pitchFamily="34" charset="0"/>
            </a:endParaRPr>
          </a:p>
          <a:p>
            <a:pPr marL="57150" indent="0">
              <a:lnSpc>
                <a:spcPct val="100000"/>
              </a:lnSpc>
              <a:buNone/>
            </a:pPr>
            <a:endParaRPr lang="en-US" sz="1800" b="1" dirty="0">
              <a:solidFill>
                <a:prstClr val="white"/>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3632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9506373-D5C6-A40A-2D45-31E8CA1440BB}"/>
              </a:ext>
            </a:extLst>
          </p:cNvPr>
          <p:cNvSpPr/>
          <p:nvPr/>
        </p:nvSpPr>
        <p:spPr>
          <a:xfrm>
            <a:off x="0" y="4773228"/>
            <a:ext cx="12192000" cy="2084772"/>
          </a:xfrm>
          <a:prstGeom prst="rect">
            <a:avLst/>
          </a:prstGeom>
          <a:solidFill>
            <a:srgbClr val="F3F3F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A3309E6-1733-08FD-4EEB-DE61017A5619}"/>
              </a:ext>
            </a:extLst>
          </p:cNvPr>
          <p:cNvPicPr>
            <a:picLocks noChangeAspect="1"/>
          </p:cNvPicPr>
          <p:nvPr/>
        </p:nvPicPr>
        <p:blipFill>
          <a:blip r:embed="rId3"/>
          <a:stretch>
            <a:fillRect/>
          </a:stretch>
        </p:blipFill>
        <p:spPr>
          <a:xfrm>
            <a:off x="0" y="0"/>
            <a:ext cx="12192000" cy="4775254"/>
          </a:xfrm>
          <a:prstGeom prst="rect">
            <a:avLst/>
          </a:prstGeom>
        </p:spPr>
      </p:pic>
      <p:sp>
        <p:nvSpPr>
          <p:cNvPr id="2" name="Title 1"/>
          <p:cNvSpPr>
            <a:spLocks noGrp="1"/>
          </p:cNvSpPr>
          <p:nvPr>
            <p:ph type="ctrTitle"/>
          </p:nvPr>
        </p:nvSpPr>
        <p:spPr>
          <a:xfrm>
            <a:off x="6799710" y="1372869"/>
            <a:ext cx="3809999" cy="953787"/>
          </a:xfrm>
          <a:solidFill>
            <a:schemeClr val="tx1">
              <a:alpha val="85000"/>
            </a:schemeClr>
          </a:solidFill>
        </p:spPr>
        <p:txBody>
          <a:bodyPr>
            <a:noAutofit/>
          </a:bodyPr>
          <a:lstStyle/>
          <a:p>
            <a:pPr>
              <a:spcBef>
                <a:spcPts val="0"/>
              </a:spcBef>
            </a:pPr>
            <a:r>
              <a:rPr lang="en-US" sz="2400" dirty="0">
                <a:solidFill>
                  <a:prstClr val="white"/>
                </a:solidFill>
                <a:latin typeface="Lato" panose="020F0502020204030203" pitchFamily="34" charset="0"/>
                <a:ea typeface="Lato" panose="020F0502020204030203" pitchFamily="34" charset="0"/>
                <a:cs typeface="Lato" panose="020F0502020204030203" pitchFamily="34" charset="0"/>
              </a:rPr>
              <a:t>School of Medicine Faculty Development Website</a:t>
            </a: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4" name="Text Placeholder 3"/>
          <p:cNvSpPr>
            <a:spLocks noGrp="1"/>
          </p:cNvSpPr>
          <p:nvPr>
            <p:ph type="body" sz="quarter" idx="10"/>
          </p:nvPr>
        </p:nvSpPr>
        <p:spPr>
          <a:xfrm>
            <a:off x="6799710" y="2326656"/>
            <a:ext cx="3809999" cy="788483"/>
          </a:xfrm>
          <a:solidFill>
            <a:schemeClr val="tx1">
              <a:alpha val="85000"/>
            </a:schemeClr>
          </a:solidFill>
        </p:spPr>
        <p:txBody>
          <a:bodyPr/>
          <a:lstStyle/>
          <a:p>
            <a:pPr>
              <a:spcBef>
                <a:spcPts val="0"/>
              </a:spcBef>
            </a:pPr>
            <a:r>
              <a:rPr lang="en-US" dirty="0">
                <a:solidFill>
                  <a:srgbClr val="2F92D5"/>
                </a:solidFill>
                <a:latin typeface="Arial" panose="020B0604020202020204" pitchFamily="34" charset="0"/>
                <a:ea typeface="Noto Serif" panose="02020600060500020200" pitchFamily="18" charset="0"/>
                <a:cs typeface="Arial" panose="020B0604020202020204" pitchFamily="34" charset="0"/>
              </a:rPr>
              <a:t>https://www.ohsu.edu/school-of-medicine/faculty-development</a:t>
            </a:r>
          </a:p>
        </p:txBody>
      </p:sp>
      <p:pic>
        <p:nvPicPr>
          <p:cNvPr id="12" name="Picture 11">
            <a:extLst>
              <a:ext uri="{FF2B5EF4-FFF2-40B4-BE49-F238E27FC236}">
                <a16:creationId xmlns:a16="http://schemas.microsoft.com/office/drawing/2014/main" id="{E49B767C-3107-5F7D-7DE0-6ABACBD2277F}"/>
              </a:ext>
            </a:extLst>
          </p:cNvPr>
          <p:cNvPicPr>
            <a:picLocks noChangeAspect="1"/>
          </p:cNvPicPr>
          <p:nvPr/>
        </p:nvPicPr>
        <p:blipFill>
          <a:blip r:embed="rId4"/>
          <a:srcRect b="77189"/>
          <a:stretch/>
        </p:blipFill>
        <p:spPr>
          <a:xfrm>
            <a:off x="314155" y="4967560"/>
            <a:ext cx="4709160" cy="469784"/>
          </a:xfrm>
          <a:prstGeom prst="rect">
            <a:avLst/>
          </a:prstGeom>
        </p:spPr>
      </p:pic>
      <p:pic>
        <p:nvPicPr>
          <p:cNvPr id="3" name="Picture 2">
            <a:extLst>
              <a:ext uri="{FF2B5EF4-FFF2-40B4-BE49-F238E27FC236}">
                <a16:creationId xmlns:a16="http://schemas.microsoft.com/office/drawing/2014/main" id="{DF1DCBBD-D548-9CB3-1C2F-91B6F8BB6C98}"/>
              </a:ext>
            </a:extLst>
          </p:cNvPr>
          <p:cNvPicPr>
            <a:picLocks noChangeAspect="1"/>
          </p:cNvPicPr>
          <p:nvPr/>
        </p:nvPicPr>
        <p:blipFill>
          <a:blip r:embed="rId4"/>
          <a:srcRect t="63941"/>
          <a:stretch/>
        </p:blipFill>
        <p:spPr>
          <a:xfrm>
            <a:off x="314155" y="5437344"/>
            <a:ext cx="4709160" cy="742626"/>
          </a:xfrm>
          <a:prstGeom prst="rect">
            <a:avLst/>
          </a:prstGeom>
        </p:spPr>
      </p:pic>
    </p:spTree>
    <p:custDataLst>
      <p:tags r:id="rId1"/>
    </p:custDataLst>
    <p:extLst>
      <p:ext uri="{BB962C8B-B14F-4D97-AF65-F5344CB8AC3E}">
        <p14:creationId xmlns:p14="http://schemas.microsoft.com/office/powerpoint/2010/main" val="337758228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DESIGN_ID_GRAY SLIDE WITH LOGO" val="GtLRW8zo"/>
  <p:tag name="ARTICULATE_SLIDE_THUMBNAIL_REFRESH" val="1"/>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White Slide, No Logo">
  <a:themeElements>
    <a:clrScheme name="Custom 12">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ray Slide with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y Slide No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5414</TotalTime>
  <Words>243</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Lato</vt:lpstr>
      <vt:lpstr>Lato Light</vt:lpstr>
      <vt:lpstr>Lato Regular</vt:lpstr>
      <vt:lpstr>Noto Serif</vt:lpstr>
      <vt:lpstr>White Slide, No Logo</vt:lpstr>
      <vt:lpstr>Gray Slide with Logo</vt:lpstr>
      <vt:lpstr>Gray Slide No Logo</vt:lpstr>
      <vt:lpstr>OHSU SoM Faculty Development</vt:lpstr>
      <vt:lpstr>PowerPoint Presentation</vt:lpstr>
      <vt:lpstr>School of Medicine Faculty Development Website</vt:lpstr>
    </vt:vector>
  </TitlesOfParts>
  <Company>Sockeye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OHSU</dc:creator>
  <cp:lastModifiedBy>Devon Ritter</cp:lastModifiedBy>
  <cp:revision>584</cp:revision>
  <dcterms:created xsi:type="dcterms:W3CDTF">2015-05-18T16:26:35Z</dcterms:created>
  <dcterms:modified xsi:type="dcterms:W3CDTF">2025-04-21T16:11:03Z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CA4E163E-EC08-4715-91B5-A6E79DD0F7DC</vt:lpwstr>
  </property>
  <property fmtid="{D5CDD505-2E9C-101B-9397-08002B2CF9AE}" pid="3" name="ArticulatePath">
    <vt:lpwstr>OHSU-PowerPoint-Template_v3compressed</vt:lpwstr>
  </property>
</Properties>
</file>